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20" r:id="rId5"/>
  </p:sldMasterIdLst>
  <p:notesMasterIdLst>
    <p:notesMasterId r:id="rId47"/>
  </p:notesMasterIdLst>
  <p:sldIdLst>
    <p:sldId id="256" r:id="rId6"/>
    <p:sldId id="257" r:id="rId7"/>
    <p:sldId id="260" r:id="rId8"/>
    <p:sldId id="258" r:id="rId9"/>
    <p:sldId id="261" r:id="rId10"/>
    <p:sldId id="323" r:id="rId11"/>
    <p:sldId id="317" r:id="rId12"/>
    <p:sldId id="265" r:id="rId13"/>
    <p:sldId id="262" r:id="rId14"/>
    <p:sldId id="308" r:id="rId15"/>
    <p:sldId id="272" r:id="rId16"/>
    <p:sldId id="273" r:id="rId17"/>
    <p:sldId id="283" r:id="rId18"/>
    <p:sldId id="269" r:id="rId19"/>
    <p:sldId id="278" r:id="rId20"/>
    <p:sldId id="277" r:id="rId21"/>
    <p:sldId id="279" r:id="rId22"/>
    <p:sldId id="316" r:id="rId23"/>
    <p:sldId id="274" r:id="rId24"/>
    <p:sldId id="276" r:id="rId25"/>
    <p:sldId id="275" r:id="rId26"/>
    <p:sldId id="266" r:id="rId27"/>
    <p:sldId id="270" r:id="rId28"/>
    <p:sldId id="271" r:id="rId29"/>
    <p:sldId id="268" r:id="rId30"/>
    <p:sldId id="309" r:id="rId31"/>
    <p:sldId id="324" r:id="rId32"/>
    <p:sldId id="319" r:id="rId33"/>
    <p:sldId id="318" r:id="rId34"/>
    <p:sldId id="320" r:id="rId35"/>
    <p:sldId id="321" r:id="rId36"/>
    <p:sldId id="310" r:id="rId37"/>
    <p:sldId id="284" r:id="rId38"/>
    <p:sldId id="313" r:id="rId39"/>
    <p:sldId id="314" r:id="rId40"/>
    <p:sldId id="315" r:id="rId41"/>
    <p:sldId id="304" r:id="rId42"/>
    <p:sldId id="306" r:id="rId43"/>
    <p:sldId id="305" r:id="rId44"/>
    <p:sldId id="307" r:id="rId45"/>
    <p:sldId id="311" r:id="rId4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8" d="100"/>
          <a:sy n="48" d="100"/>
        </p:scale>
        <p:origin x="53" y="7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drigo Tapiador Cano" userId="c979b7f13d1fe26d" providerId="LiveId" clId="{0DFD0161-6FCA-4B8C-AD73-9D4677201867}"/>
    <pc:docChg chg="delSld modSld">
      <pc:chgData name="Rodrigo Tapiador Cano" userId="c979b7f13d1fe26d" providerId="LiveId" clId="{0DFD0161-6FCA-4B8C-AD73-9D4677201867}" dt="2023-11-21T16:23:37.458" v="9" actId="1036"/>
      <pc:docMkLst>
        <pc:docMk/>
      </pc:docMkLst>
      <pc:sldChg chg="modSp mod">
        <pc:chgData name="Rodrigo Tapiador Cano" userId="c979b7f13d1fe26d" providerId="LiveId" clId="{0DFD0161-6FCA-4B8C-AD73-9D4677201867}" dt="2023-11-21T16:22:27.583" v="4" actId="1036"/>
        <pc:sldMkLst>
          <pc:docMk/>
          <pc:sldMk cId="1207285238" sldId="268"/>
        </pc:sldMkLst>
        <pc:picChg chg="mod">
          <ac:chgData name="Rodrigo Tapiador Cano" userId="c979b7f13d1fe26d" providerId="LiveId" clId="{0DFD0161-6FCA-4B8C-AD73-9D4677201867}" dt="2023-11-21T16:22:27.583" v="4" actId="1036"/>
          <ac:picMkLst>
            <pc:docMk/>
            <pc:sldMk cId="1207285238" sldId="268"/>
            <ac:picMk id="4" creationId="{5ECCE00F-63BA-8FF2-51F5-BD0E5BDD311A}"/>
          </ac:picMkLst>
        </pc:picChg>
      </pc:sldChg>
      <pc:sldChg chg="modSp mod">
        <pc:chgData name="Rodrigo Tapiador Cano" userId="c979b7f13d1fe26d" providerId="LiveId" clId="{0DFD0161-6FCA-4B8C-AD73-9D4677201867}" dt="2023-11-20T18:20:36.826" v="0" actId="1076"/>
        <pc:sldMkLst>
          <pc:docMk/>
          <pc:sldMk cId="1967968702" sldId="278"/>
        </pc:sldMkLst>
        <pc:picChg chg="mod">
          <ac:chgData name="Rodrigo Tapiador Cano" userId="c979b7f13d1fe26d" providerId="LiveId" clId="{0DFD0161-6FCA-4B8C-AD73-9D4677201867}" dt="2023-11-20T18:20:36.826" v="0" actId="1076"/>
          <ac:picMkLst>
            <pc:docMk/>
            <pc:sldMk cId="1967968702" sldId="278"/>
            <ac:picMk id="4" creationId="{CFD02E16-3A23-546E-66D0-F1BF75811354}"/>
          </ac:picMkLst>
        </pc:picChg>
      </pc:sldChg>
      <pc:sldChg chg="modSp mod">
        <pc:chgData name="Rodrigo Tapiador Cano" userId="c979b7f13d1fe26d" providerId="LiveId" clId="{0DFD0161-6FCA-4B8C-AD73-9D4677201867}" dt="2023-11-21T16:23:37.458" v="9" actId="1036"/>
        <pc:sldMkLst>
          <pc:docMk/>
          <pc:sldMk cId="2361126514" sldId="309"/>
        </pc:sldMkLst>
        <pc:picChg chg="mod">
          <ac:chgData name="Rodrigo Tapiador Cano" userId="c979b7f13d1fe26d" providerId="LiveId" clId="{0DFD0161-6FCA-4B8C-AD73-9D4677201867}" dt="2023-11-21T16:23:37.458" v="9" actId="1036"/>
          <ac:picMkLst>
            <pc:docMk/>
            <pc:sldMk cId="2361126514" sldId="309"/>
            <ac:picMk id="4" creationId="{07EA860D-F184-E0BE-ACEF-906774406FDD}"/>
          </ac:picMkLst>
        </pc:picChg>
      </pc:sldChg>
      <pc:sldChg chg="del">
        <pc:chgData name="Rodrigo Tapiador Cano" userId="c979b7f13d1fe26d" providerId="LiveId" clId="{0DFD0161-6FCA-4B8C-AD73-9D4677201867}" dt="2023-11-20T18:59:21.424" v="1" actId="47"/>
        <pc:sldMkLst>
          <pc:docMk/>
          <pc:sldMk cId="1182047193" sldId="322"/>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22T10:46:18.248"/>
    </inkml:context>
    <inkml:brush xml:id="br0">
      <inkml:brushProperty name="width" value="0.1" units="cm"/>
      <inkml:brushProperty name="height" value="0.1" units="cm"/>
    </inkml:brush>
  </inkml:definitions>
  <inkml:trace contextRef="#ctx0" brushRef="#br0">27808 19807 32767 0 0,'4'4'0'0'0,"2"6"0"0"0,-1 5 0 0 0,4 1 0 0 0,-1 1 0 0 0,4-2 0 0 0,-1 0 0 0 0,2-1 0 0 0,3-5 0 0 0,3 2 0 0 0,3-2 0 0 0,1-2 0 0 0,2-2 0 0 0,0-2 0 0 0,5-2 0 0 0,1-1 0 0 0,0 0 0 0 0,2 0 0 0 0,6-1 0 0 0,-2 1 0 0 0,3 0 0 0 0,3-1 0 0 0,-2 1 0 0 0,0 0 0 0 0,3 0 0 0 0,1 0 0 0 0,-2 0 0 0 0,0 0 0 0 0,1 0 0 0 0,1 0 0 0 0,2 0 0 0 0,1-4 0 0 0,6-1 0 0 0,1-1 0 0 0,5-2 0 0 0,0-1 0 0 0,3 2 0 0 0,3-3 0 0 0,-1 1 0 0 0,1-3 0 0 0,-2 2 0 0 0,1-3 0 0 0,-3 1 0 0 0,2 3 0 0 0,1-2 0 0 0,0 2 0 0 0,0-2 0 0 0,3 0 0 0 0,-3 3 0 0 0,1-2 0 0 0,-2 0 0 0 0,-4-1 0 0 0,0 0 0 0 0,0 3 0 0 0,-3 2 0 0 0,-3-2 0 0 0,-1 1 0 0 0,-2 1 0 0 0,-6-3 0 0 0,-1 1 0 0 0,-4 1 0 0 0,-5 2 0 0 0,-4 2 0 0 0,-3-3 0 0 0,-2 0 0 0 0,3-8 0 0 0,-3-1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498AC3-D38F-4505-A1D0-C232F834D017}" type="datetimeFigureOut">
              <a:t>21/11/2023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097F21-18E1-441B-8D61-4425D361DFEF}" type="slidenum">
              <a:t>‹Nº›</a:t>
            </a:fld>
            <a:endParaRPr lang="es-ES"/>
          </a:p>
        </p:txBody>
      </p:sp>
    </p:spTree>
    <p:extLst>
      <p:ext uri="{BB962C8B-B14F-4D97-AF65-F5344CB8AC3E}">
        <p14:creationId xmlns:p14="http://schemas.microsoft.com/office/powerpoint/2010/main" val="4136647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11/21/2023</a:t>
            </a:fld>
            <a:endParaRPr lang="en-US"/>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‹Nº›</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98432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11/21/2023</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‹Nº›</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7883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11/21/2023</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‹Nº›</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40801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Ref idx="1001">
        <a:schemeClr val="bg1"/>
      </p:bgRef>
    </p:bg>
    <p:spTree>
      <p:nvGrpSpPr>
        <p:cNvPr id="1" name=""/>
        <p:cNvGrpSpPr/>
        <p:nvPr/>
      </p:nvGrpSpPr>
      <p:grpSpPr>
        <a:xfrm>
          <a:off x="0" y="0"/>
          <a:ext cx="0" cy="0"/>
          <a:chOff x="0" y="0"/>
          <a:chExt cx="0" cy="0"/>
        </a:xfrm>
      </p:grpSpPr>
      <p:sp>
        <p:nvSpPr>
          <p:cNvPr id="8" name="7 Título"/>
          <p:cNvSpPr>
            <a:spLocks noGrp="1"/>
          </p:cNvSpPr>
          <p:nvPr>
            <p:ph type="ctrTitle"/>
          </p:nvPr>
        </p:nvSpPr>
        <p:spPr>
          <a:xfrm>
            <a:off x="3048000" y="3124200"/>
            <a:ext cx="8229600" cy="1894362"/>
          </a:xfrm>
        </p:spPr>
        <p:txBody>
          <a:bodyPr/>
          <a:lstStyle>
            <a:lvl1pPr>
              <a:defRPr b="1"/>
            </a:lvl1pPr>
          </a:lstStyle>
          <a:p>
            <a:r>
              <a:rPr kumimoji="0" lang="es-ES"/>
              <a:t>Haga clic para modificar el estilo de título del patrón</a:t>
            </a:r>
            <a:endParaRPr kumimoji="0" lang="en-US"/>
          </a:p>
        </p:txBody>
      </p:sp>
      <p:sp>
        <p:nvSpPr>
          <p:cNvPr id="9" name="8 Subtítulo"/>
          <p:cNvSpPr>
            <a:spLocks noGrp="1"/>
          </p:cNvSpPr>
          <p:nvPr>
            <p:ph type="subTitle" idx="1"/>
          </p:nvPr>
        </p:nvSpPr>
        <p:spPr>
          <a:xfrm>
            <a:off x="3048000" y="5003322"/>
            <a:ext cx="82296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a:t>Haga clic para modificar el estilo de subtítulo del patrón</a:t>
            </a:r>
            <a:endParaRPr kumimoji="0" lang="en-US"/>
          </a:p>
        </p:txBody>
      </p:sp>
      <p:sp>
        <p:nvSpPr>
          <p:cNvPr id="28" name="27 Marcador de fecha"/>
          <p:cNvSpPr>
            <a:spLocks noGrp="1"/>
          </p:cNvSpPr>
          <p:nvPr>
            <p:ph type="dt" sz="half" idx="10"/>
          </p:nvPr>
        </p:nvSpPr>
        <p:spPr bwMode="auto">
          <a:xfrm rot="5400000">
            <a:off x="10733828" y="1110597"/>
            <a:ext cx="2286000" cy="508000"/>
          </a:xfrm>
        </p:spPr>
        <p:txBody>
          <a:bodyPr/>
          <a:lstStyle/>
          <a:p>
            <a:fld id="{6601613B-CEF9-40D2-849D-31B06914A8FF}" type="datetimeFigureOut">
              <a:rPr lang="en-US" smtClean="0"/>
              <a:pPr/>
              <a:t>11/21/2023</a:t>
            </a:fld>
            <a:endParaRPr lang="en-US"/>
          </a:p>
        </p:txBody>
      </p:sp>
      <p:sp>
        <p:nvSpPr>
          <p:cNvPr id="17" name="16 Marcador de pie de página"/>
          <p:cNvSpPr>
            <a:spLocks noGrp="1"/>
          </p:cNvSpPr>
          <p:nvPr>
            <p:ph type="ftr" sz="quarter" idx="11"/>
          </p:nvPr>
        </p:nvSpPr>
        <p:spPr bwMode="auto">
          <a:xfrm rot="5400000">
            <a:off x="10045959" y="4117661"/>
            <a:ext cx="3657600" cy="512064"/>
          </a:xfrm>
        </p:spPr>
        <p:txBody>
          <a:bodyPr/>
          <a:lstStyle/>
          <a:p>
            <a:endParaRPr lang="en-US"/>
          </a:p>
        </p:txBody>
      </p:sp>
      <p:sp>
        <p:nvSpPr>
          <p:cNvPr id="10" name="9 Rectángulo"/>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2" name="11 Rectángulo"/>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4" name="13 Rectángulo"/>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9" name="18 Rectángulo"/>
          <p:cNvSpPr/>
          <p:nvPr/>
        </p:nvSpPr>
        <p:spPr bwMode="auto">
          <a:xfrm>
            <a:off x="1521760"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10 Conector recto"/>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8" name="17 Conector recto"/>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20" name="19 Conector recto"/>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6" name="15 Conector recto"/>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5" name="14 Conector recto"/>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22" name="21 Conector recto"/>
          <p:cNvSpPr>
            <a:spLocks noChangeShapeType="1"/>
          </p:cNvSpPr>
          <p:nvPr/>
        </p:nvSpPr>
        <p:spPr bwMode="auto">
          <a:xfrm>
            <a:off x="12151808"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27" name="26 Rectángulo"/>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1" name="20 Elipse"/>
          <p:cNvSpPr/>
          <p:nvPr/>
        </p:nvSpPr>
        <p:spPr bwMode="auto">
          <a:xfrm>
            <a:off x="812800" y="3429000"/>
            <a:ext cx="17272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3" name="22 Elipse"/>
          <p:cNvSpPr/>
          <p:nvPr/>
        </p:nvSpPr>
        <p:spPr bwMode="auto">
          <a:xfrm>
            <a:off x="1746176"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4" name="23 Elipse"/>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6" name="25 Elipse"/>
          <p:cNvSpPr/>
          <p:nvPr/>
        </p:nvSpPr>
        <p:spPr bwMode="auto">
          <a:xfrm>
            <a:off x="2218944" y="5788152"/>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5" name="24 Elipse"/>
          <p:cNvSpPr/>
          <p:nvPr/>
        </p:nvSpPr>
        <p:spPr>
          <a:xfrm>
            <a:off x="2540000" y="4495800"/>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9" name="28 Marcador de número de diapositiva"/>
          <p:cNvSpPr>
            <a:spLocks noGrp="1"/>
          </p:cNvSpPr>
          <p:nvPr>
            <p:ph type="sldNum" sz="quarter" idx="12"/>
          </p:nvPr>
        </p:nvSpPr>
        <p:spPr bwMode="auto">
          <a:xfrm>
            <a:off x="1767392" y="4928702"/>
            <a:ext cx="812800" cy="517524"/>
          </a:xfrm>
        </p:spPr>
        <p:txBody>
          <a:bodyPr/>
          <a:lstStyle/>
          <a:p>
            <a:fld id="{74C882ED-E012-429B-9E08-FAAEB2D8443A}" type="slidenum">
              <a:rPr lang="en-US" smtClean="0"/>
              <a:pPr/>
              <a:t>‹Nº›</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8" name="7 Marcador de contenido"/>
          <p:cNvSpPr>
            <a:spLocks noGrp="1"/>
          </p:cNvSpPr>
          <p:nvPr>
            <p:ph sz="quarter" idx="1"/>
          </p:nvPr>
        </p:nvSpPr>
        <p:spPr>
          <a:xfrm>
            <a:off x="609600" y="1600200"/>
            <a:ext cx="9956800" cy="4873752"/>
          </a:xfrm>
        </p:spPr>
        <p:txBody>
          <a:body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7" name="6 Marcador de fecha"/>
          <p:cNvSpPr>
            <a:spLocks noGrp="1"/>
          </p:cNvSpPr>
          <p:nvPr>
            <p:ph type="dt" sz="half" idx="14"/>
          </p:nvPr>
        </p:nvSpPr>
        <p:spPr/>
        <p:txBody>
          <a:bodyPr rtlCol="0"/>
          <a:lstStyle/>
          <a:p>
            <a:fld id="{6601613B-CEF9-40D2-849D-31B06914A8FF}" type="datetimeFigureOut">
              <a:rPr lang="en-US" smtClean="0"/>
              <a:pPr/>
              <a:t>11/21/2023</a:t>
            </a:fld>
            <a:endParaRPr lang="en-US"/>
          </a:p>
        </p:txBody>
      </p:sp>
      <p:sp>
        <p:nvSpPr>
          <p:cNvPr id="9" name="8 Marcador de número de diapositiva"/>
          <p:cNvSpPr>
            <a:spLocks noGrp="1"/>
          </p:cNvSpPr>
          <p:nvPr>
            <p:ph type="sldNum" sz="quarter" idx="15"/>
          </p:nvPr>
        </p:nvSpPr>
        <p:spPr/>
        <p:txBody>
          <a:bodyPr rtlCol="0"/>
          <a:lstStyle/>
          <a:p>
            <a:fld id="{74C882ED-E012-429B-9E08-FAAEB2D8443A}" type="slidenum">
              <a:rPr lang="en-US" smtClean="0"/>
              <a:pPr/>
              <a:t>‹Nº›</a:t>
            </a:fld>
            <a:endParaRPr lang="en-US"/>
          </a:p>
        </p:txBody>
      </p:sp>
      <p:sp>
        <p:nvSpPr>
          <p:cNvPr id="10" name="9 Marcador de pie de página"/>
          <p:cNvSpPr>
            <a:spLocks noGrp="1"/>
          </p:cNvSpPr>
          <p:nvPr>
            <p:ph type="ftr" sz="quarter" idx="16"/>
          </p:nvPr>
        </p:nvSpPr>
        <p:spPr/>
        <p:txBody>
          <a:bodyPr rtlCol="0"/>
          <a:lstStyle/>
          <a:p>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1">
        <a:schemeClr val="bg2"/>
      </p:bgRef>
    </p:bg>
    <p:spTree>
      <p:nvGrpSpPr>
        <p:cNvPr id="1" name=""/>
        <p:cNvGrpSpPr/>
        <p:nvPr/>
      </p:nvGrpSpPr>
      <p:grpSpPr>
        <a:xfrm>
          <a:off x="0" y="0"/>
          <a:ext cx="0" cy="0"/>
          <a:chOff x="0" y="0"/>
          <a:chExt cx="0" cy="0"/>
        </a:xfrm>
      </p:grpSpPr>
      <p:sp>
        <p:nvSpPr>
          <p:cNvPr id="2" name="1 Título"/>
          <p:cNvSpPr>
            <a:spLocks noGrp="1"/>
          </p:cNvSpPr>
          <p:nvPr>
            <p:ph type="title"/>
          </p:nvPr>
        </p:nvSpPr>
        <p:spPr>
          <a:xfrm>
            <a:off x="3048000" y="2895600"/>
            <a:ext cx="8229600" cy="2053590"/>
          </a:xfrm>
        </p:spPr>
        <p:txBody>
          <a:bodyPr/>
          <a:lstStyle>
            <a:lvl1pPr algn="l">
              <a:buNone/>
              <a:defRPr sz="3000" b="1" cap="small" baseline="0"/>
            </a:lvl1pPr>
          </a:lstStyle>
          <a:p>
            <a:r>
              <a:rPr kumimoji="0" lang="es-ES"/>
              <a:t>Haga clic para modificar el estilo de título del patrón</a:t>
            </a:r>
            <a:endParaRPr kumimoji="0" lang="en-US"/>
          </a:p>
        </p:txBody>
      </p:sp>
      <p:sp>
        <p:nvSpPr>
          <p:cNvPr id="3" name="2 Marcador de texto"/>
          <p:cNvSpPr>
            <a:spLocks noGrp="1"/>
          </p:cNvSpPr>
          <p:nvPr>
            <p:ph type="body" idx="1"/>
          </p:nvPr>
        </p:nvSpPr>
        <p:spPr>
          <a:xfrm>
            <a:off x="3048000" y="5010150"/>
            <a:ext cx="82296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a:t>Haga clic para modificar el estilo de texto del patrón</a:t>
            </a:r>
          </a:p>
        </p:txBody>
      </p:sp>
      <p:sp>
        <p:nvSpPr>
          <p:cNvPr id="4" name="3 Marcador de fecha"/>
          <p:cNvSpPr>
            <a:spLocks noGrp="1"/>
          </p:cNvSpPr>
          <p:nvPr>
            <p:ph type="dt" sz="half" idx="10"/>
          </p:nvPr>
        </p:nvSpPr>
        <p:spPr bwMode="auto">
          <a:xfrm rot="5400000">
            <a:off x="10732008" y="1106932"/>
            <a:ext cx="2286000" cy="508000"/>
          </a:xfrm>
        </p:spPr>
        <p:txBody>
          <a:bodyPr/>
          <a:lstStyle/>
          <a:p>
            <a:fld id="{6601613B-CEF9-40D2-849D-31B06914A8FF}" type="datetimeFigureOut">
              <a:rPr lang="en-US" smtClean="0"/>
              <a:pPr/>
              <a:t>11/21/2023</a:t>
            </a:fld>
            <a:endParaRPr lang="en-US"/>
          </a:p>
        </p:txBody>
      </p:sp>
      <p:sp>
        <p:nvSpPr>
          <p:cNvPr id="5" name="4 Marcador de pie de página"/>
          <p:cNvSpPr>
            <a:spLocks noGrp="1"/>
          </p:cNvSpPr>
          <p:nvPr>
            <p:ph type="ftr" sz="quarter" idx="11"/>
          </p:nvPr>
        </p:nvSpPr>
        <p:spPr bwMode="auto">
          <a:xfrm rot="5400000">
            <a:off x="10046208" y="4114800"/>
            <a:ext cx="3657600" cy="512064"/>
          </a:xfrm>
        </p:spPr>
        <p:txBody>
          <a:bodyPr/>
          <a:lstStyle/>
          <a:p>
            <a:endParaRPr lang="en-US"/>
          </a:p>
        </p:txBody>
      </p:sp>
      <p:sp>
        <p:nvSpPr>
          <p:cNvPr id="9" name="8 Rectángulo"/>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9 Rectángulo"/>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10 Rectángulo"/>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2" name="11 Rectángulo"/>
          <p:cNvSpPr/>
          <p:nvPr/>
        </p:nvSpPr>
        <p:spPr bwMode="auto">
          <a:xfrm>
            <a:off x="1521760"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3" name="12 Conector recto"/>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4" name="13 Conector recto"/>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5" name="14 Conector recto"/>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6" name="15 Conector recto"/>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7" name="16 Conector recto"/>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8" name="17 Rectángulo"/>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9" name="18 Elipse"/>
          <p:cNvSpPr/>
          <p:nvPr/>
        </p:nvSpPr>
        <p:spPr bwMode="auto">
          <a:xfrm>
            <a:off x="812800" y="3429000"/>
            <a:ext cx="17272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0" name="19 Elipse"/>
          <p:cNvSpPr/>
          <p:nvPr/>
        </p:nvSpPr>
        <p:spPr bwMode="auto">
          <a:xfrm>
            <a:off x="1766272"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1" name="20 Elipse"/>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2" name="21 Elipse"/>
          <p:cNvSpPr/>
          <p:nvPr/>
        </p:nvSpPr>
        <p:spPr bwMode="auto">
          <a:xfrm>
            <a:off x="2218944" y="5791200"/>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3" name="22 Elipse"/>
          <p:cNvSpPr/>
          <p:nvPr/>
        </p:nvSpPr>
        <p:spPr bwMode="auto">
          <a:xfrm>
            <a:off x="2505387" y="4479888"/>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6" name="25 Conector recto"/>
          <p:cNvSpPr>
            <a:spLocks noChangeShapeType="1"/>
          </p:cNvSpPr>
          <p:nvPr/>
        </p:nvSpPr>
        <p:spPr bwMode="auto">
          <a:xfrm>
            <a:off x="12130592"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6" name="5 Marcador de número de diapositiva"/>
          <p:cNvSpPr>
            <a:spLocks noGrp="1"/>
          </p:cNvSpPr>
          <p:nvPr>
            <p:ph type="sldNum" sz="quarter" idx="12"/>
          </p:nvPr>
        </p:nvSpPr>
        <p:spPr bwMode="auto">
          <a:xfrm>
            <a:off x="1787488" y="4928702"/>
            <a:ext cx="812800" cy="517524"/>
          </a:xfrm>
        </p:spPr>
        <p:txBody>
          <a:bodyPr/>
          <a:lstStyle/>
          <a:p>
            <a:fld id="{74C882ED-E012-429B-9E08-FAAEB2D8443A}" type="slidenum">
              <a:rPr lang="en-US" smtClean="0"/>
              <a:pPr/>
              <a:t>‹Nº›</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5" name="4 Marcador de fecha"/>
          <p:cNvSpPr>
            <a:spLocks noGrp="1"/>
          </p:cNvSpPr>
          <p:nvPr>
            <p:ph type="dt" sz="half" idx="10"/>
          </p:nvPr>
        </p:nvSpPr>
        <p:spPr/>
        <p:txBody>
          <a:bodyPr/>
          <a:lstStyle/>
          <a:p>
            <a:fld id="{6601613B-CEF9-40D2-849D-31B06914A8FF}" type="datetimeFigureOut">
              <a:rPr lang="en-US" smtClean="0"/>
              <a:pPr/>
              <a:t>11/21/2023</a:t>
            </a:fld>
            <a:endParaRPr lang="en-US"/>
          </a:p>
        </p:txBody>
      </p:sp>
      <p:sp>
        <p:nvSpPr>
          <p:cNvPr id="6" name="5 Marcador de pie de página"/>
          <p:cNvSpPr>
            <a:spLocks noGrp="1"/>
          </p:cNvSpPr>
          <p:nvPr>
            <p:ph type="ftr" sz="quarter" idx="11"/>
          </p:nvPr>
        </p:nvSpPr>
        <p:spPr/>
        <p:txBody>
          <a:bodyPr/>
          <a:lstStyle/>
          <a:p>
            <a:endParaRPr lang="en-US"/>
          </a:p>
        </p:txBody>
      </p:sp>
      <p:sp>
        <p:nvSpPr>
          <p:cNvPr id="7" name="6 Marcador de número de diapositiva"/>
          <p:cNvSpPr>
            <a:spLocks noGrp="1"/>
          </p:cNvSpPr>
          <p:nvPr>
            <p:ph type="sldNum" sz="quarter" idx="12"/>
          </p:nvPr>
        </p:nvSpPr>
        <p:spPr/>
        <p:txBody>
          <a:bodyPr/>
          <a:lstStyle/>
          <a:p>
            <a:fld id="{74C882ED-E012-429B-9E08-FAAEB2D8443A}" type="slidenum">
              <a:rPr lang="en-US" smtClean="0"/>
              <a:pPr/>
              <a:t>‹Nº›</a:t>
            </a:fld>
            <a:endParaRPr lang="en-US"/>
          </a:p>
        </p:txBody>
      </p:sp>
      <p:sp>
        <p:nvSpPr>
          <p:cNvPr id="9" name="8 Marcador de contenido"/>
          <p:cNvSpPr>
            <a:spLocks noGrp="1"/>
          </p:cNvSpPr>
          <p:nvPr>
            <p:ph sz="quarter" idx="1"/>
          </p:nvPr>
        </p:nvSpPr>
        <p:spPr>
          <a:xfrm>
            <a:off x="609600" y="1600200"/>
            <a:ext cx="4876800" cy="4572000"/>
          </a:xfrm>
        </p:spPr>
        <p:txBody>
          <a:body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11" name="10 Marcador de contenido"/>
          <p:cNvSpPr>
            <a:spLocks noGrp="1"/>
          </p:cNvSpPr>
          <p:nvPr>
            <p:ph sz="quarter" idx="2"/>
          </p:nvPr>
        </p:nvSpPr>
        <p:spPr>
          <a:xfrm>
            <a:off x="5693664" y="1600200"/>
            <a:ext cx="4876800" cy="4572000"/>
          </a:xfrm>
        </p:spPr>
        <p:txBody>
          <a:body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609600" y="273050"/>
            <a:ext cx="10058400" cy="1143000"/>
          </a:xfrm>
        </p:spPr>
        <p:txBody>
          <a:bodyPr anchor="b"/>
          <a:lstStyle>
            <a:lvl1pPr>
              <a:defRPr/>
            </a:lvl1pPr>
          </a:lstStyle>
          <a:p>
            <a:r>
              <a:rPr kumimoji="0" lang="es-ES"/>
              <a:t>Haga clic para modificar el estilo de título del patrón</a:t>
            </a:r>
            <a:endParaRPr kumimoji="0" lang="en-US"/>
          </a:p>
        </p:txBody>
      </p:sp>
      <p:sp>
        <p:nvSpPr>
          <p:cNvPr id="7" name="6 Marcador de fecha"/>
          <p:cNvSpPr>
            <a:spLocks noGrp="1"/>
          </p:cNvSpPr>
          <p:nvPr>
            <p:ph type="dt" sz="half" idx="10"/>
          </p:nvPr>
        </p:nvSpPr>
        <p:spPr/>
        <p:txBody>
          <a:bodyPr/>
          <a:lstStyle/>
          <a:p>
            <a:fld id="{6601613B-CEF9-40D2-849D-31B06914A8FF}" type="datetimeFigureOut">
              <a:rPr lang="en-US" smtClean="0"/>
              <a:pPr/>
              <a:t>11/21/2023</a:t>
            </a:fld>
            <a:endParaRPr lang="en-US"/>
          </a:p>
        </p:txBody>
      </p:sp>
      <p:sp>
        <p:nvSpPr>
          <p:cNvPr id="8" name="7 Marcador de pie de página"/>
          <p:cNvSpPr>
            <a:spLocks noGrp="1"/>
          </p:cNvSpPr>
          <p:nvPr>
            <p:ph type="ftr" sz="quarter" idx="11"/>
          </p:nvPr>
        </p:nvSpPr>
        <p:spPr/>
        <p:txBody>
          <a:bodyPr/>
          <a:lstStyle/>
          <a:p>
            <a:endParaRPr lang="en-US"/>
          </a:p>
        </p:txBody>
      </p:sp>
      <p:sp>
        <p:nvSpPr>
          <p:cNvPr id="9" name="8 Marcador de número de diapositiva"/>
          <p:cNvSpPr>
            <a:spLocks noGrp="1"/>
          </p:cNvSpPr>
          <p:nvPr>
            <p:ph type="sldNum" sz="quarter" idx="12"/>
          </p:nvPr>
        </p:nvSpPr>
        <p:spPr/>
        <p:txBody>
          <a:bodyPr/>
          <a:lstStyle/>
          <a:p>
            <a:fld id="{74C882ED-E012-429B-9E08-FAAEB2D8443A}" type="slidenum">
              <a:rPr lang="en-US" smtClean="0"/>
              <a:pPr/>
              <a:t>‹Nº›</a:t>
            </a:fld>
            <a:endParaRPr lang="en-US"/>
          </a:p>
        </p:txBody>
      </p:sp>
      <p:sp>
        <p:nvSpPr>
          <p:cNvPr id="11" name="10 Marcador de contenido"/>
          <p:cNvSpPr>
            <a:spLocks noGrp="1"/>
          </p:cNvSpPr>
          <p:nvPr>
            <p:ph sz="quarter" idx="2"/>
          </p:nvPr>
        </p:nvSpPr>
        <p:spPr>
          <a:xfrm>
            <a:off x="609600" y="2362200"/>
            <a:ext cx="4876800" cy="3886200"/>
          </a:xfrm>
        </p:spPr>
        <p:txBody>
          <a:body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13" name="12 Marcador de contenido"/>
          <p:cNvSpPr>
            <a:spLocks noGrp="1"/>
          </p:cNvSpPr>
          <p:nvPr>
            <p:ph sz="quarter" idx="4"/>
          </p:nvPr>
        </p:nvSpPr>
        <p:spPr>
          <a:xfrm>
            <a:off x="5829300" y="2362200"/>
            <a:ext cx="4876800" cy="3886200"/>
          </a:xfrm>
        </p:spPr>
        <p:txBody>
          <a:body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12" name="11 Marcador de texto"/>
          <p:cNvSpPr>
            <a:spLocks noGrp="1"/>
          </p:cNvSpPr>
          <p:nvPr>
            <p:ph type="body" sz="quarter" idx="1"/>
          </p:nvPr>
        </p:nvSpPr>
        <p:spPr>
          <a:xfrm>
            <a:off x="6096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s-ES"/>
              <a:t>Haga clic para modificar el estilo de texto del patrón</a:t>
            </a:r>
          </a:p>
        </p:txBody>
      </p:sp>
      <p:sp>
        <p:nvSpPr>
          <p:cNvPr id="14" name="13 Marcador de texto"/>
          <p:cNvSpPr>
            <a:spLocks noGrp="1"/>
          </p:cNvSpPr>
          <p:nvPr>
            <p:ph type="body" sz="quarter" idx="3"/>
          </p:nvPr>
        </p:nvSpPr>
        <p:spPr>
          <a:xfrm>
            <a:off x="57912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s-ES"/>
              <a:t>Haga clic para modificar el estilo de texto del patrón</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6" name="5 Marcador de fecha"/>
          <p:cNvSpPr>
            <a:spLocks noGrp="1"/>
          </p:cNvSpPr>
          <p:nvPr>
            <p:ph type="dt" sz="half" idx="10"/>
          </p:nvPr>
        </p:nvSpPr>
        <p:spPr/>
        <p:txBody>
          <a:bodyPr rtlCol="0"/>
          <a:lstStyle/>
          <a:p>
            <a:fld id="{6601613B-CEF9-40D2-849D-31B06914A8FF}" type="datetimeFigureOut">
              <a:rPr lang="en-US" smtClean="0"/>
              <a:pPr/>
              <a:t>11/21/2023</a:t>
            </a:fld>
            <a:endParaRPr lang="en-US"/>
          </a:p>
        </p:txBody>
      </p:sp>
      <p:sp>
        <p:nvSpPr>
          <p:cNvPr id="7" name="6 Marcador de número de diapositiva"/>
          <p:cNvSpPr>
            <a:spLocks noGrp="1"/>
          </p:cNvSpPr>
          <p:nvPr>
            <p:ph type="sldNum" sz="quarter" idx="11"/>
          </p:nvPr>
        </p:nvSpPr>
        <p:spPr/>
        <p:txBody>
          <a:bodyPr rtlCol="0"/>
          <a:lstStyle/>
          <a:p>
            <a:fld id="{74C882ED-E012-429B-9E08-FAAEB2D8443A}" type="slidenum">
              <a:rPr lang="en-US" smtClean="0"/>
              <a:pPr/>
              <a:t>‹Nº›</a:t>
            </a:fld>
            <a:endParaRPr lang="en-US"/>
          </a:p>
        </p:txBody>
      </p:sp>
      <p:sp>
        <p:nvSpPr>
          <p:cNvPr id="8" name="7 Marcador de pie de página"/>
          <p:cNvSpPr>
            <a:spLocks noGrp="1"/>
          </p:cNvSpPr>
          <p:nvPr>
            <p:ph type="ftr" sz="quarter" idx="12"/>
          </p:nvPr>
        </p:nvSpPr>
        <p:spPr/>
        <p:txBody>
          <a:bodyPr rtlCol="0"/>
          <a:lstStyle/>
          <a:p>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6601613B-CEF9-40D2-849D-31B06914A8FF}" type="datetimeFigureOut">
              <a:rPr lang="en-US" smtClean="0"/>
              <a:pPr/>
              <a:t>11/21/2023</a:t>
            </a:fld>
            <a:endParaRPr lang="en-US"/>
          </a:p>
        </p:txBody>
      </p:sp>
      <p:sp>
        <p:nvSpPr>
          <p:cNvPr id="3" name="2 Marcador de pie de página"/>
          <p:cNvSpPr>
            <a:spLocks noGrp="1"/>
          </p:cNvSpPr>
          <p:nvPr>
            <p:ph type="ftr" sz="quarter" idx="11"/>
          </p:nvPr>
        </p:nvSpPr>
        <p:spPr/>
        <p:txBody>
          <a:bodyPr/>
          <a:lstStyle/>
          <a:p>
            <a:endParaRPr lang="en-US"/>
          </a:p>
        </p:txBody>
      </p:sp>
      <p:sp>
        <p:nvSpPr>
          <p:cNvPr id="4" name="3 Marcador de número de diapositiva"/>
          <p:cNvSpPr>
            <a:spLocks noGrp="1"/>
          </p:cNvSpPr>
          <p:nvPr>
            <p:ph type="sldNum" sz="quarter" idx="12"/>
          </p:nvPr>
        </p:nvSpPr>
        <p:spPr/>
        <p:txBody>
          <a:bodyPr/>
          <a:lstStyle/>
          <a:p>
            <a:fld id="{74C882ED-E012-429B-9E08-FAAEB2D8443A}" type="slidenum">
              <a:rPr lang="en-US" smtClean="0"/>
              <a:pPr/>
              <a:t>‹Nº›</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bg>
      <p:bgRef idx="1001">
        <a:schemeClr val="bg1"/>
      </p:bgRef>
    </p:bg>
    <p:spTree>
      <p:nvGrpSpPr>
        <p:cNvPr id="1" name=""/>
        <p:cNvGrpSpPr/>
        <p:nvPr/>
      </p:nvGrpSpPr>
      <p:grpSpPr>
        <a:xfrm>
          <a:off x="0" y="0"/>
          <a:ext cx="0" cy="0"/>
          <a:chOff x="0" y="0"/>
          <a:chExt cx="0" cy="0"/>
        </a:xfrm>
      </p:grpSpPr>
      <p:sp>
        <p:nvSpPr>
          <p:cNvPr id="10" name="9 Conector recto"/>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2" name="1 Título"/>
          <p:cNvSpPr>
            <a:spLocks noGrp="1"/>
          </p:cNvSpPr>
          <p:nvPr>
            <p:ph type="title"/>
          </p:nvPr>
        </p:nvSpPr>
        <p:spPr>
          <a:xfrm rot="5400000">
            <a:off x="5547360" y="3124200"/>
            <a:ext cx="6309360" cy="609600"/>
          </a:xfrm>
        </p:spPr>
        <p:txBody>
          <a:bodyPr anchor="b"/>
          <a:lstStyle>
            <a:lvl1pPr algn="l">
              <a:buNone/>
              <a:defRPr sz="2000" b="1" cap="small" baseline="0"/>
            </a:lvl1pPr>
          </a:lstStyle>
          <a:p>
            <a:r>
              <a:rPr kumimoji="0" lang="es-ES"/>
              <a:t>Haga clic para modificar el estilo de título del patrón</a:t>
            </a:r>
            <a:endParaRPr kumimoji="0" lang="en-US"/>
          </a:p>
        </p:txBody>
      </p:sp>
      <p:sp>
        <p:nvSpPr>
          <p:cNvPr id="3" name="2 Marcador de texto"/>
          <p:cNvSpPr>
            <a:spLocks noGrp="1"/>
          </p:cNvSpPr>
          <p:nvPr>
            <p:ph type="body" idx="2"/>
          </p:nvPr>
        </p:nvSpPr>
        <p:spPr>
          <a:xfrm>
            <a:off x="9083040" y="274320"/>
            <a:ext cx="2036064"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s-ES"/>
              <a:t>Haga clic para modificar el estilo de texto del patrón</a:t>
            </a:r>
          </a:p>
        </p:txBody>
      </p:sp>
      <p:sp>
        <p:nvSpPr>
          <p:cNvPr id="8" name="7 Conector recto"/>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9" name="8 Conector recto"/>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1" name="10 Conector recto"/>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2" name="11 Rectángulo"/>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3" name="12 Conector recto"/>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4" name="13 Elipse"/>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8" name="17 Marcador de contenido"/>
          <p:cNvSpPr>
            <a:spLocks noGrp="1"/>
          </p:cNvSpPr>
          <p:nvPr>
            <p:ph sz="quarter" idx="1"/>
          </p:nvPr>
        </p:nvSpPr>
        <p:spPr>
          <a:xfrm>
            <a:off x="406400" y="274320"/>
            <a:ext cx="7518400" cy="6327648"/>
          </a:xfrm>
        </p:spPr>
        <p:txBody>
          <a:bodyPr/>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21" name="20 Marcador de fecha"/>
          <p:cNvSpPr>
            <a:spLocks noGrp="1"/>
          </p:cNvSpPr>
          <p:nvPr>
            <p:ph type="dt" sz="half" idx="14"/>
          </p:nvPr>
        </p:nvSpPr>
        <p:spPr/>
        <p:txBody>
          <a:bodyPr rtlCol="0"/>
          <a:lstStyle/>
          <a:p>
            <a:fld id="{6601613B-CEF9-40D2-849D-31B06914A8FF}" type="datetimeFigureOut">
              <a:rPr lang="en-US" smtClean="0"/>
              <a:pPr/>
              <a:t>11/21/2023</a:t>
            </a:fld>
            <a:endParaRPr lang="en-US"/>
          </a:p>
        </p:txBody>
      </p:sp>
      <p:sp>
        <p:nvSpPr>
          <p:cNvPr id="22" name="21 Marcador de número de diapositiva"/>
          <p:cNvSpPr>
            <a:spLocks noGrp="1"/>
          </p:cNvSpPr>
          <p:nvPr>
            <p:ph type="sldNum" sz="quarter" idx="15"/>
          </p:nvPr>
        </p:nvSpPr>
        <p:spPr/>
        <p:txBody>
          <a:bodyPr rtlCol="0"/>
          <a:lstStyle/>
          <a:p>
            <a:fld id="{74C882ED-E012-429B-9E08-FAAEB2D8443A}" type="slidenum">
              <a:rPr lang="en-US" smtClean="0"/>
              <a:pPr/>
              <a:t>‹Nº›</a:t>
            </a:fld>
            <a:endParaRPr lang="en-US"/>
          </a:p>
        </p:txBody>
      </p:sp>
      <p:sp>
        <p:nvSpPr>
          <p:cNvPr id="23" name="22 Marcador de pie de página"/>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11/21/2023</a:t>
            </a:fld>
            <a:endParaRPr lang="en-US"/>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‹Nº›</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39203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9" name="8 Conector recto"/>
          <p:cNvSpPr>
            <a:spLocks noChangeShapeType="1"/>
          </p:cNvSpPr>
          <p:nvPr/>
        </p:nvSpPr>
        <p:spPr bwMode="auto">
          <a:xfrm>
            <a:off x="11684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3" name="12 Elipse"/>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 name="1 Título"/>
          <p:cNvSpPr>
            <a:spLocks noGrp="1"/>
          </p:cNvSpPr>
          <p:nvPr>
            <p:ph type="title"/>
          </p:nvPr>
        </p:nvSpPr>
        <p:spPr>
          <a:xfrm rot="5400000">
            <a:off x="5518404" y="3124200"/>
            <a:ext cx="6309360" cy="609600"/>
          </a:xfrm>
        </p:spPr>
        <p:txBody>
          <a:bodyPr anchor="b"/>
          <a:lstStyle>
            <a:lvl1pPr algn="l">
              <a:buNone/>
              <a:defRPr sz="2000" b="1"/>
            </a:lvl1pPr>
          </a:lstStyle>
          <a:p>
            <a:r>
              <a:rPr kumimoji="0" lang="es-ES"/>
              <a:t>Haga clic para modificar el estilo de título del patrón</a:t>
            </a:r>
            <a:endParaRPr kumimoji="0" lang="en-US"/>
          </a:p>
        </p:txBody>
      </p:sp>
      <p:sp>
        <p:nvSpPr>
          <p:cNvPr id="3" name="2 Marcador de posición de imagen"/>
          <p:cNvSpPr>
            <a:spLocks noGrp="1"/>
          </p:cNvSpPr>
          <p:nvPr>
            <p:ph type="pic" idx="1"/>
          </p:nvPr>
        </p:nvSpPr>
        <p:spPr>
          <a:xfrm>
            <a:off x="0" y="0"/>
            <a:ext cx="82296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s-ES"/>
              <a:t>Haga clic en el icono para agregar una imagen</a:t>
            </a:r>
            <a:endParaRPr kumimoji="0" lang="en-US"/>
          </a:p>
        </p:txBody>
      </p:sp>
      <p:sp>
        <p:nvSpPr>
          <p:cNvPr id="4" name="3 Marcador de texto"/>
          <p:cNvSpPr>
            <a:spLocks noGrp="1"/>
          </p:cNvSpPr>
          <p:nvPr>
            <p:ph type="body" sz="half" idx="2"/>
          </p:nvPr>
        </p:nvSpPr>
        <p:spPr>
          <a:xfrm>
            <a:off x="9021064" y="264795"/>
            <a:ext cx="2032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s-ES"/>
              <a:t>Haga clic para modificar el estilo de texto del patrón</a:t>
            </a:r>
          </a:p>
        </p:txBody>
      </p:sp>
      <p:sp>
        <p:nvSpPr>
          <p:cNvPr id="10" name="9 Conector recto"/>
          <p:cNvSpPr>
            <a:spLocks noChangeShapeType="1"/>
          </p:cNvSpPr>
          <p:nvPr/>
        </p:nvSpPr>
        <p:spPr bwMode="auto">
          <a:xfrm>
            <a:off x="119888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1" name="10 Rectángulo"/>
          <p:cNvSpPr/>
          <p:nvPr/>
        </p:nvSpPr>
        <p:spPr bwMode="auto">
          <a:xfrm>
            <a:off x="11785600" y="0"/>
            <a:ext cx="4064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2" name="11 Conector recto"/>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9" name="18 Conector recto"/>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20" name="19 Conector recto"/>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7" name="16 Marcador de fecha"/>
          <p:cNvSpPr>
            <a:spLocks noGrp="1"/>
          </p:cNvSpPr>
          <p:nvPr>
            <p:ph type="dt" sz="half" idx="10"/>
          </p:nvPr>
        </p:nvSpPr>
        <p:spPr/>
        <p:txBody>
          <a:bodyPr rtlCol="0"/>
          <a:lstStyle/>
          <a:p>
            <a:fld id="{6601613B-CEF9-40D2-849D-31B06914A8FF}" type="datetimeFigureOut">
              <a:rPr lang="en-US" smtClean="0"/>
              <a:pPr/>
              <a:t>11/21/2023</a:t>
            </a:fld>
            <a:endParaRPr lang="en-US"/>
          </a:p>
        </p:txBody>
      </p:sp>
      <p:sp>
        <p:nvSpPr>
          <p:cNvPr id="18" name="17 Marcador de número de diapositiva"/>
          <p:cNvSpPr>
            <a:spLocks noGrp="1"/>
          </p:cNvSpPr>
          <p:nvPr>
            <p:ph type="sldNum" sz="quarter" idx="11"/>
          </p:nvPr>
        </p:nvSpPr>
        <p:spPr/>
        <p:txBody>
          <a:bodyPr rtlCol="0"/>
          <a:lstStyle/>
          <a:p>
            <a:fld id="{74C882ED-E012-429B-9E08-FAAEB2D8443A}" type="slidenum">
              <a:rPr lang="en-US" smtClean="0"/>
              <a:pPr/>
              <a:t>‹Nº›</a:t>
            </a:fld>
            <a:endParaRPr lang="en-US"/>
          </a:p>
        </p:txBody>
      </p:sp>
      <p:sp>
        <p:nvSpPr>
          <p:cNvPr id="21" name="20 Marcador de pie de página"/>
          <p:cNvSpPr>
            <a:spLocks noGrp="1"/>
          </p:cNvSpPr>
          <p:nvPr>
            <p:ph type="ftr" sz="quarter" idx="12"/>
          </p:nvPr>
        </p:nvSpPr>
        <p:spPr/>
        <p:txBody>
          <a:bodyPr rtlCol="0"/>
          <a:lstStyle/>
          <a:p>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a:t>Haga clic para modificar el estilo de título del patrón</a:t>
            </a:r>
            <a:endParaRPr kumimoji="0" lang="en-US"/>
          </a:p>
        </p:txBody>
      </p:sp>
      <p:sp>
        <p:nvSpPr>
          <p:cNvPr id="3" name="2 Marcador de texto vertical"/>
          <p:cNvSpPr>
            <a:spLocks noGrp="1"/>
          </p:cNvSpPr>
          <p:nvPr>
            <p:ph type="body" orient="vert" idx="1"/>
          </p:nvPr>
        </p:nvSpPr>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fecha"/>
          <p:cNvSpPr>
            <a:spLocks noGrp="1"/>
          </p:cNvSpPr>
          <p:nvPr>
            <p:ph type="dt" sz="half" idx="10"/>
          </p:nvPr>
        </p:nvSpPr>
        <p:spPr/>
        <p:txBody>
          <a:bodyPr/>
          <a:lstStyle/>
          <a:p>
            <a:fld id="{6601613B-CEF9-40D2-849D-31B06914A8FF}" type="datetimeFigureOut">
              <a:rPr lang="en-US" smtClean="0"/>
              <a:pPr/>
              <a:t>11/21/2023</a:t>
            </a:fld>
            <a:endParaRPr lang="en-US"/>
          </a:p>
        </p:txBody>
      </p:sp>
      <p:sp>
        <p:nvSpPr>
          <p:cNvPr id="5" name="4 Marcador de pie de página"/>
          <p:cNvSpPr>
            <a:spLocks noGrp="1"/>
          </p:cNvSpPr>
          <p:nvPr>
            <p:ph type="ftr" sz="quarter" idx="11"/>
          </p:nvPr>
        </p:nvSpPr>
        <p:spPr/>
        <p:txBody>
          <a:bodyPr/>
          <a:lstStyle/>
          <a:p>
            <a:endParaRPr lang="en-US"/>
          </a:p>
        </p:txBody>
      </p:sp>
      <p:sp>
        <p:nvSpPr>
          <p:cNvPr id="6" name="5 Marcador de número de diapositiva"/>
          <p:cNvSpPr>
            <a:spLocks noGrp="1"/>
          </p:cNvSpPr>
          <p:nvPr>
            <p:ph type="sldNum" sz="quarter" idx="12"/>
          </p:nvPr>
        </p:nvSpPr>
        <p:spPr/>
        <p:txBody>
          <a:bodyPr/>
          <a:lstStyle/>
          <a:p>
            <a:fld id="{74C882ED-E012-429B-9E08-FAAEB2D8443A}" type="slidenum">
              <a:rPr lang="en-US" smtClean="0"/>
              <a:pPr/>
              <a:t>‹Nº›</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40"/>
            <a:ext cx="2235200" cy="5851525"/>
          </a:xfrm>
        </p:spPr>
        <p:txBody>
          <a:bodyPr vert="eaVert"/>
          <a:lstStyle/>
          <a:p>
            <a:r>
              <a:rPr kumimoji="0" lang="es-ES"/>
              <a:t>Haga clic para modificar el estilo de título del patrón</a:t>
            </a:r>
            <a:endParaRPr kumimoji="0" lang="en-US"/>
          </a:p>
        </p:txBody>
      </p:sp>
      <p:sp>
        <p:nvSpPr>
          <p:cNvPr id="3" name="2 Marcador de texto vertical"/>
          <p:cNvSpPr>
            <a:spLocks noGrp="1"/>
          </p:cNvSpPr>
          <p:nvPr>
            <p:ph type="body" orient="vert" idx="1"/>
          </p:nvPr>
        </p:nvSpPr>
        <p:spPr>
          <a:xfrm>
            <a:off x="609600" y="274639"/>
            <a:ext cx="8026400" cy="5851525"/>
          </a:xfrm>
        </p:spPr>
        <p:txBody>
          <a:bodyPr vert="eaVert"/>
          <a:lstStyle/>
          <a:p>
            <a:pPr lvl="0" eaLnBrk="1" latinLnBrk="0" hangingPunct="1"/>
            <a:r>
              <a:rPr lang="es-ES"/>
              <a:t>Haga clic para modificar el estilo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kumimoji="0" lang="en-US"/>
          </a:p>
        </p:txBody>
      </p:sp>
      <p:sp>
        <p:nvSpPr>
          <p:cNvPr id="4" name="3 Marcador de fecha"/>
          <p:cNvSpPr>
            <a:spLocks noGrp="1"/>
          </p:cNvSpPr>
          <p:nvPr>
            <p:ph type="dt" sz="half" idx="10"/>
          </p:nvPr>
        </p:nvSpPr>
        <p:spPr/>
        <p:txBody>
          <a:bodyPr/>
          <a:lstStyle/>
          <a:p>
            <a:fld id="{6601613B-CEF9-40D2-849D-31B06914A8FF}" type="datetimeFigureOut">
              <a:rPr lang="en-US" smtClean="0"/>
              <a:pPr/>
              <a:t>11/21/2023</a:t>
            </a:fld>
            <a:endParaRPr lang="en-US"/>
          </a:p>
        </p:txBody>
      </p:sp>
      <p:sp>
        <p:nvSpPr>
          <p:cNvPr id="5" name="4 Marcador de pie de página"/>
          <p:cNvSpPr>
            <a:spLocks noGrp="1"/>
          </p:cNvSpPr>
          <p:nvPr>
            <p:ph type="ftr" sz="quarter" idx="11"/>
          </p:nvPr>
        </p:nvSpPr>
        <p:spPr/>
        <p:txBody>
          <a:bodyPr/>
          <a:lstStyle/>
          <a:p>
            <a:endParaRPr lang="en-US"/>
          </a:p>
        </p:txBody>
      </p:sp>
      <p:sp>
        <p:nvSpPr>
          <p:cNvPr id="6" name="5 Marcador de número de diapositiva"/>
          <p:cNvSpPr>
            <a:spLocks noGrp="1"/>
          </p:cNvSpPr>
          <p:nvPr>
            <p:ph type="sldNum" sz="quarter" idx="12"/>
          </p:nvPr>
        </p:nvSpPr>
        <p:spPr/>
        <p:txBody>
          <a:bodyPr/>
          <a:lstStyle/>
          <a:p>
            <a:fld id="{74C882ED-E012-429B-9E08-FAAEB2D8443A}"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11/21/2023</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‹Nº›</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9427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11/21/2023</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‹Nº›</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7684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11/21/2023</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‹Nº›</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2993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11/21/2023</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‹Nº›</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4791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11/21/2023</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‹Nº›</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2129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11/21/2023</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‹Nº›</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7421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11/21/2023</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‹Nº›</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48396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11/21/2023</a:t>
            </a:fld>
            <a:endParaRPr lang="en-US"/>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‹Nº›</a:t>
            </a:fld>
            <a:endParaRPr lang="en-US"/>
          </a:p>
        </p:txBody>
      </p:sp>
    </p:spTree>
    <p:extLst>
      <p:ext uri="{BB962C8B-B14F-4D97-AF65-F5344CB8AC3E}">
        <p14:creationId xmlns:p14="http://schemas.microsoft.com/office/powerpoint/2010/main" val="2602469130"/>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15 Conector recto"/>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22" name="21 Marcador de título"/>
          <p:cNvSpPr>
            <a:spLocks noGrp="1"/>
          </p:cNvSpPr>
          <p:nvPr>
            <p:ph type="title"/>
          </p:nvPr>
        </p:nvSpPr>
        <p:spPr>
          <a:xfrm>
            <a:off x="609600" y="274638"/>
            <a:ext cx="9956800" cy="1143000"/>
          </a:xfrm>
          <a:prstGeom prst="rect">
            <a:avLst/>
          </a:prstGeom>
        </p:spPr>
        <p:txBody>
          <a:bodyPr vert="horz" anchor="b">
            <a:normAutofit/>
          </a:bodyPr>
          <a:lstStyle/>
          <a:p>
            <a:r>
              <a:rPr kumimoji="0" lang="es-ES"/>
              <a:t>Haga clic para modificar el estilo de título del patrón</a:t>
            </a:r>
            <a:endParaRPr kumimoji="0" lang="en-US"/>
          </a:p>
        </p:txBody>
      </p:sp>
      <p:sp>
        <p:nvSpPr>
          <p:cNvPr id="13" name="12 Marcador de texto"/>
          <p:cNvSpPr>
            <a:spLocks noGrp="1"/>
          </p:cNvSpPr>
          <p:nvPr>
            <p:ph type="body" idx="1"/>
          </p:nvPr>
        </p:nvSpPr>
        <p:spPr>
          <a:xfrm>
            <a:off x="609600" y="1600200"/>
            <a:ext cx="9956800" cy="4873752"/>
          </a:xfrm>
          <a:prstGeom prst="rect">
            <a:avLst/>
          </a:prstGeom>
        </p:spPr>
        <p:txBody>
          <a:bodyPr vert="horz">
            <a:normAutofit/>
          </a:bodyPr>
          <a:lstStyle/>
          <a:p>
            <a:pPr lvl="0" eaLnBrk="1" latinLnBrk="0" hangingPunct="1"/>
            <a:r>
              <a:rPr kumimoji="0" lang="es-ES"/>
              <a:t>Haga clic para modificar el estilo de texto del patrón</a:t>
            </a:r>
          </a:p>
          <a:p>
            <a:pPr lvl="1" eaLnBrk="1" latinLnBrk="0" hangingPunct="1"/>
            <a:r>
              <a:rPr kumimoji="0" lang="es-ES"/>
              <a:t>Segundo nivel</a:t>
            </a:r>
          </a:p>
          <a:p>
            <a:pPr lvl="2" eaLnBrk="1" latinLnBrk="0" hangingPunct="1"/>
            <a:r>
              <a:rPr kumimoji="0" lang="es-ES"/>
              <a:t>Tercer nivel</a:t>
            </a:r>
          </a:p>
          <a:p>
            <a:pPr lvl="3" eaLnBrk="1" latinLnBrk="0" hangingPunct="1"/>
            <a:r>
              <a:rPr kumimoji="0" lang="es-ES"/>
              <a:t>Cuarto nivel</a:t>
            </a:r>
          </a:p>
          <a:p>
            <a:pPr lvl="4" eaLnBrk="1" latinLnBrk="0" hangingPunct="1"/>
            <a:r>
              <a:rPr kumimoji="0" lang="es-ES"/>
              <a:t>Quinto nivel</a:t>
            </a:r>
            <a:endParaRPr kumimoji="0" lang="en-US"/>
          </a:p>
        </p:txBody>
      </p:sp>
      <p:sp>
        <p:nvSpPr>
          <p:cNvPr id="14" name="13 Marcador de fecha"/>
          <p:cNvSpPr>
            <a:spLocks noGrp="1"/>
          </p:cNvSpPr>
          <p:nvPr>
            <p:ph type="dt" sz="half" idx="2"/>
          </p:nvPr>
        </p:nvSpPr>
        <p:spPr>
          <a:xfrm rot="5400000">
            <a:off x="10454640" y="1017843"/>
            <a:ext cx="2011680" cy="512064"/>
          </a:xfrm>
          <a:prstGeom prst="rect">
            <a:avLst/>
          </a:prstGeom>
        </p:spPr>
        <p:txBody>
          <a:bodyPr vert="horz" anchor="ctr" anchorCtr="0"/>
          <a:lstStyle>
            <a:lvl1pPr algn="r" eaLnBrk="1" latinLnBrk="0" hangingPunct="1">
              <a:defRPr kumimoji="0" sz="1200">
                <a:solidFill>
                  <a:schemeClr val="tx2"/>
                </a:solidFill>
              </a:defRPr>
            </a:lvl1pPr>
          </a:lstStyle>
          <a:p>
            <a:fld id="{6601613B-CEF9-40D2-849D-31B06914A8FF}" type="datetimeFigureOut">
              <a:rPr lang="en-US" smtClean="0"/>
              <a:pPr/>
              <a:t>11/21/2023</a:t>
            </a:fld>
            <a:endParaRPr lang="en-US"/>
          </a:p>
        </p:txBody>
      </p:sp>
      <p:sp>
        <p:nvSpPr>
          <p:cNvPr id="3" name="2 Marcador de pie de página"/>
          <p:cNvSpPr>
            <a:spLocks noGrp="1"/>
          </p:cNvSpPr>
          <p:nvPr>
            <p:ph type="ftr" sz="quarter" idx="3"/>
          </p:nvPr>
        </p:nvSpPr>
        <p:spPr>
          <a:xfrm rot="5400000">
            <a:off x="9853648" y="3676280"/>
            <a:ext cx="3200400" cy="48768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6 Conector recto"/>
          <p:cNvSpPr>
            <a:spLocks noChangeShapeType="1"/>
          </p:cNvSpPr>
          <p:nvPr/>
        </p:nvSpPr>
        <p:spPr bwMode="auto">
          <a:xfrm>
            <a:off x="1016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9" name="8 Conector recto"/>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0" name="9 Rectángulo"/>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1" name="10 Conector recto"/>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12" name="11 Elipse"/>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3" name="22 Marcador de número de diapositiva"/>
          <p:cNvSpPr>
            <a:spLocks noGrp="1"/>
          </p:cNvSpPr>
          <p:nvPr>
            <p:ph type="sldNum" sz="quarter" idx="4"/>
          </p:nvPr>
        </p:nvSpPr>
        <p:spPr>
          <a:xfrm>
            <a:off x="10838688" y="5734050"/>
            <a:ext cx="812800" cy="521208"/>
          </a:xfrm>
          <a:prstGeom prst="rect">
            <a:avLst/>
          </a:prstGeom>
        </p:spPr>
        <p:txBody>
          <a:bodyPr vert="horz" anchor="ctr"/>
          <a:lstStyle>
            <a:lvl1pPr algn="ctr" eaLnBrk="1" latinLnBrk="0" hangingPunct="1">
              <a:defRPr kumimoji="0" sz="1400" b="1">
                <a:solidFill>
                  <a:srgbClr val="FFFFFF"/>
                </a:solidFill>
              </a:defRPr>
            </a:lvl1pPr>
          </a:lstStyle>
          <a:p>
            <a:fld id="{74C882ED-E012-429B-9E08-FAAEB2D8443A}"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hyperlink" Target="https://multimedia.europarl.europa.eu/es/video/libertad-de-circulacion-de-los-trabajadores_B03-ESN-171124"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ec.europa.eu/social/main.jsp?langId=es&amp;catId=849"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2.xml"/><Relationship Id="rId1" Type="http://schemas.openxmlformats.org/officeDocument/2006/relationships/video" Target="https://www.youtube.com/embed/UzrXr5lmLG0?feature=oembed"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2.xml"/><Relationship Id="rId1" Type="http://schemas.openxmlformats.org/officeDocument/2006/relationships/video" Target="https://www.youtube.com/embed/h5ilBPQNkm8?feature=oembed"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2.xml"/><Relationship Id="rId1" Type="http://schemas.openxmlformats.org/officeDocument/2006/relationships/video" Target="https://www.youtube.com/embed/LFAdAoLtY0I?feature=oembed"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2.xml"/><Relationship Id="rId1" Type="http://schemas.openxmlformats.org/officeDocument/2006/relationships/video" Target="https://www.youtube.com/embed/8dvf9kjV56g?feature=oembed"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iberley.es/legislacion/constitucion-espanola-27-diciembre-1978-715707" TargetMode="External"/><Relationship Id="rId2" Type="http://schemas.openxmlformats.org/officeDocument/2006/relationships/hyperlink" Target="https://www.iberley.es/temas/leyes-organicas-61642" TargetMode="External"/><Relationship Id="rId1" Type="http://schemas.openxmlformats.org/officeDocument/2006/relationships/slideLayout" Target="../slideLayouts/slideLayout2.xml"/><Relationship Id="rId4" Type="http://schemas.openxmlformats.org/officeDocument/2006/relationships/hyperlink" Target="https://www.iberley.es/temas/leyes-ordinarias-61643"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iberley.es/temas/decretos-legislativos-61645" TargetMode="External"/><Relationship Id="rId2" Type="http://schemas.openxmlformats.org/officeDocument/2006/relationships/hyperlink" Target="https://www.iberley.es/temas/decretos-ley-61646" TargetMode="External"/><Relationship Id="rId1" Type="http://schemas.openxmlformats.org/officeDocument/2006/relationships/slideLayout" Target="../slideLayouts/slideLayout2.xml"/><Relationship Id="rId4" Type="http://schemas.openxmlformats.org/officeDocument/2006/relationships/hyperlink" Target="https://www.iberley.es/legislacion/constitucion-espanola-27-diciembre-1978-715707"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2.xml"/><Relationship Id="rId1" Type="http://schemas.openxmlformats.org/officeDocument/2006/relationships/video" Target="https://www.youtube.com/embed/xpEPjzd_6hA?feature=oembed"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2.xml"/><Relationship Id="rId1" Type="http://schemas.openxmlformats.org/officeDocument/2006/relationships/video" Target="https://www.youtube.com/embed/OtT920AJDH4?feature=oembed"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rtve.es/play/videos/aqui-hay-trabajo/guia-para-conocer-convenio-colectivo/6890657/" TargetMode="External"/><Relationship Id="rId2" Type="http://schemas.openxmlformats.org/officeDocument/2006/relationships/hyperlink" Target="https://www.rtve.es/play/videos/aqui-hay-trabajo/para-sirve-convenio-colectivo/6548923/"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sites.google.com/view/aquihayfol/1-derecho-laboral#h.p_xhvtGk9cKurE" TargetMode="External"/><Relationship Id="rId2" Type="http://schemas.openxmlformats.org/officeDocument/2006/relationships/hyperlink" Target="https://docs.google.com/forms/d/1Ypgouurljgd4IjD7eq2MsaAY90OpcK4SLxVhVb5KQ8w/viewform?edit_requested=true"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customXml" Target="../ink/ink1.xm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view.genial.ly/5f7f0d266193660d35fb5064/learning-experience-challenges-ordena-las-fuentes-del-derecho-del-trabajo" TargetMode="External"/><Relationship Id="rId2" Type="http://schemas.openxmlformats.org/officeDocument/2006/relationships/hyperlink" Target="https://view.genial.ly/5d95dd8e6235470f61efa077/learning-experience-challenges-une-cada-norma-con-su-fuente" TargetMode="External"/><Relationship Id="rId1" Type="http://schemas.openxmlformats.org/officeDocument/2006/relationships/slideLayout" Target="../slideLayouts/slideLayout2.xml"/><Relationship Id="rId4" Type="http://schemas.openxmlformats.org/officeDocument/2006/relationships/hyperlink" Target="https://view.genial.ly/5f185c55fbeabf0cf7b3b5ef/interactive-content-jerarquia-normativa"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es.euronews.com/2019/03/06/cuales-son-las-coberturas-sociales-de-los-europeos-que-trabajan-en-otro-pais-de-la-ue" TargetMode="External"/><Relationship Id="rId2" Type="http://schemas.openxmlformats.org/officeDocument/2006/relationships/hyperlink" Target="https://multimedia.europarl.europa.eu/es/your-eu-citizenship-rights_B001-ESN-170404INT_ev" TargetMode="External"/><Relationship Id="rId1" Type="http://schemas.openxmlformats.org/officeDocument/2006/relationships/slideLayout" Target="../slideLayouts/slideLayout2.xml"/><Relationship Id="rId5" Type="http://schemas.openxmlformats.org/officeDocument/2006/relationships/hyperlink" Target="https://www.youtube.com/watch?v=txaE3Rpgwxs" TargetMode="External"/><Relationship Id="rId4" Type="http://schemas.openxmlformats.org/officeDocument/2006/relationships/hyperlink" Target="https://loentiendo.com/pension-jubilacion-cotizaciones-extranjer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D0E1C78B-4E27-44EC-9937-DEEDAB17B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Freeform: Shape 51">
            <a:extLst>
              <a:ext uri="{FF2B5EF4-FFF2-40B4-BE49-F238E27FC236}">
                <a16:creationId xmlns:a16="http://schemas.microsoft.com/office/drawing/2014/main" id="{64E711A9-55E7-429C-8DE7-7133C97255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578600" cy="6858003"/>
          </a:xfrm>
          <a:custGeom>
            <a:avLst/>
            <a:gdLst>
              <a:gd name="connsiteX0" fmla="*/ 3840831 w 6450535"/>
              <a:gd name="connsiteY0" fmla="*/ 0 h 6858003"/>
              <a:gd name="connsiteX1" fmla="*/ 0 w 6450535"/>
              <a:gd name="connsiteY1" fmla="*/ 0 h 6858003"/>
              <a:gd name="connsiteX2" fmla="*/ 0 w 6450535"/>
              <a:gd name="connsiteY2" fmla="*/ 6858002 h 6858003"/>
              <a:gd name="connsiteX3" fmla="*/ 222478 w 6450535"/>
              <a:gd name="connsiteY3" fmla="*/ 6858002 h 6858003"/>
              <a:gd name="connsiteX4" fmla="*/ 222478 w 6450535"/>
              <a:gd name="connsiteY4" fmla="*/ 6858003 h 6858003"/>
              <a:gd name="connsiteX5" fmla="*/ 6450535 w 6450535"/>
              <a:gd name="connsiteY5" fmla="*/ 6858003 h 6858003"/>
              <a:gd name="connsiteX6" fmla="*/ 6450535 w 6450535"/>
              <a:gd name="connsiteY6" fmla="*/ 1 h 6858003"/>
              <a:gd name="connsiteX7" fmla="*/ 3840836 w 6450535"/>
              <a:gd name="connsiteY7" fmla="*/ 1 h 68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50535" h="6858003">
                <a:moveTo>
                  <a:pt x="3840831" y="0"/>
                </a:moveTo>
                <a:lnTo>
                  <a:pt x="0" y="0"/>
                </a:lnTo>
                <a:lnTo>
                  <a:pt x="0" y="6858002"/>
                </a:lnTo>
                <a:lnTo>
                  <a:pt x="222478" y="6858002"/>
                </a:lnTo>
                <a:lnTo>
                  <a:pt x="222478" y="6858003"/>
                </a:lnTo>
                <a:lnTo>
                  <a:pt x="6450535" y="6858003"/>
                </a:lnTo>
                <a:lnTo>
                  <a:pt x="6450535" y="1"/>
                </a:lnTo>
                <a:lnTo>
                  <a:pt x="3840836"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Arc 53">
            <a:extLst>
              <a:ext uri="{FF2B5EF4-FFF2-40B4-BE49-F238E27FC236}">
                <a16:creationId xmlns:a16="http://schemas.microsoft.com/office/drawing/2014/main" id="{18E928D9-3091-4385-B979-265D55AD0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03011">
            <a:off x="2974408" y="700861"/>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3">
            <a:extLst>
              <a:ext uri="{FF2B5EF4-FFF2-40B4-BE49-F238E27FC236}">
                <a16:creationId xmlns:a16="http://schemas.microsoft.com/office/drawing/2014/main" id="{79118A34-43EA-DA8D-5C30-9B66CA0929E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3" r="6250" b="6250"/>
          <a:stretch/>
        </p:blipFill>
        <p:spPr>
          <a:xfrm>
            <a:off x="6864836" y="281312"/>
            <a:ext cx="5096871" cy="2867692"/>
          </a:xfrm>
          <a:custGeom>
            <a:avLst/>
            <a:gdLst/>
            <a:ahLst/>
            <a:cxnLst/>
            <a:rect l="l" t="t" r="r" b="b"/>
            <a:pathLst>
              <a:path w="5096871" h="3143436">
                <a:moveTo>
                  <a:pt x="75600" y="0"/>
                </a:moveTo>
                <a:lnTo>
                  <a:pt x="5021271" y="0"/>
                </a:lnTo>
                <a:cubicBezTo>
                  <a:pt x="5063024" y="0"/>
                  <a:pt x="5096871" y="33847"/>
                  <a:pt x="5096871" y="75600"/>
                </a:cubicBezTo>
                <a:lnTo>
                  <a:pt x="5096871" y="3067836"/>
                </a:lnTo>
                <a:cubicBezTo>
                  <a:pt x="5096871" y="3109589"/>
                  <a:pt x="5063024" y="3143436"/>
                  <a:pt x="5021271" y="3143436"/>
                </a:cubicBezTo>
                <a:lnTo>
                  <a:pt x="75600" y="3143436"/>
                </a:lnTo>
                <a:cubicBezTo>
                  <a:pt x="33847" y="3143436"/>
                  <a:pt x="0" y="3109589"/>
                  <a:pt x="0" y="3067836"/>
                </a:cubicBezTo>
                <a:lnTo>
                  <a:pt x="0" y="75600"/>
                </a:lnTo>
                <a:cubicBezTo>
                  <a:pt x="0" y="33847"/>
                  <a:pt x="33847" y="0"/>
                  <a:pt x="75600" y="0"/>
                </a:cubicBezTo>
                <a:close/>
              </a:path>
            </a:pathLst>
          </a:custGeom>
        </p:spPr>
      </p:pic>
      <p:sp>
        <p:nvSpPr>
          <p:cNvPr id="56" name="Oval 55">
            <a:extLst>
              <a:ext uri="{FF2B5EF4-FFF2-40B4-BE49-F238E27FC236}">
                <a16:creationId xmlns:a16="http://schemas.microsoft.com/office/drawing/2014/main" id="{7D602432-D774-4CF5-94E8-7D52D0105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1186" y="5486807"/>
            <a:ext cx="491961" cy="49196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Subtítulo 2"/>
          <p:cNvSpPr>
            <a:spLocks noGrp="1"/>
          </p:cNvSpPr>
          <p:nvPr>
            <p:ph type="subTitle" idx="1"/>
          </p:nvPr>
        </p:nvSpPr>
        <p:spPr>
          <a:xfrm>
            <a:off x="643467" y="3686187"/>
            <a:ext cx="5271106" cy="2292581"/>
          </a:xfrm>
        </p:spPr>
        <p:txBody>
          <a:bodyPr vert="horz" lIns="91440" tIns="45720" rIns="91440" bIns="45720" rtlCol="0">
            <a:normAutofit/>
          </a:bodyPr>
          <a:lstStyle/>
          <a:p>
            <a:r>
              <a:rPr lang="es-ES">
                <a:solidFill>
                  <a:srgbClr val="FFFFFF"/>
                </a:solidFill>
                <a:cs typeface="Calibri"/>
              </a:rPr>
              <a:t>LAS FUENTES DEL DERECHO DEL TRABAJO</a:t>
            </a:r>
            <a:endParaRPr lang="es-ES">
              <a:solidFill>
                <a:srgbClr val="FFFFFF"/>
              </a:solidFill>
            </a:endParaRPr>
          </a:p>
        </p:txBody>
      </p:sp>
      <p:pic>
        <p:nvPicPr>
          <p:cNvPr id="4" name="Imagen 5" descr="Imagen que contiene Texto&#10;&#10;Descripción generada automáticamente">
            <a:extLst>
              <a:ext uri="{FF2B5EF4-FFF2-40B4-BE49-F238E27FC236}">
                <a16:creationId xmlns:a16="http://schemas.microsoft.com/office/drawing/2014/main" id="{8C1DDEE4-7260-A28D-D0A1-91FB41BFFCBB}"/>
              </a:ext>
            </a:extLst>
          </p:cNvPr>
          <p:cNvPicPr>
            <a:picLocks noChangeAspect="1"/>
          </p:cNvPicPr>
          <p:nvPr/>
        </p:nvPicPr>
        <p:blipFill>
          <a:blip r:embed="rId5"/>
          <a:stretch>
            <a:fillRect/>
          </a:stretch>
        </p:blipFill>
        <p:spPr>
          <a:xfrm>
            <a:off x="6851348" y="3502644"/>
            <a:ext cx="4789467" cy="3187173"/>
          </a:xfrm>
          <a:custGeom>
            <a:avLst/>
            <a:gdLst/>
            <a:ahLst/>
            <a:cxnLst/>
            <a:rect l="l" t="t" r="r" b="b"/>
            <a:pathLst>
              <a:path w="5096871" h="3143436">
                <a:moveTo>
                  <a:pt x="75600" y="0"/>
                </a:moveTo>
                <a:lnTo>
                  <a:pt x="5021271" y="0"/>
                </a:lnTo>
                <a:cubicBezTo>
                  <a:pt x="5063024" y="0"/>
                  <a:pt x="5096871" y="33847"/>
                  <a:pt x="5096871" y="75600"/>
                </a:cubicBezTo>
                <a:lnTo>
                  <a:pt x="5096871" y="3067836"/>
                </a:lnTo>
                <a:cubicBezTo>
                  <a:pt x="5096871" y="3109589"/>
                  <a:pt x="5063024" y="3143436"/>
                  <a:pt x="5021271" y="3143436"/>
                </a:cubicBezTo>
                <a:lnTo>
                  <a:pt x="75600" y="3143436"/>
                </a:lnTo>
                <a:cubicBezTo>
                  <a:pt x="33847" y="3143436"/>
                  <a:pt x="0" y="3109589"/>
                  <a:pt x="0" y="3067836"/>
                </a:cubicBezTo>
                <a:lnTo>
                  <a:pt x="0" y="75600"/>
                </a:lnTo>
                <a:cubicBezTo>
                  <a:pt x="0" y="33847"/>
                  <a:pt x="33847" y="0"/>
                  <a:pt x="75600" y="0"/>
                </a:cubicBezTo>
                <a:close/>
              </a:path>
            </a:pathLst>
          </a:custGeom>
        </p:spPr>
      </p:pic>
    </p:spTree>
    <p:extLst>
      <p:ext uri="{BB962C8B-B14F-4D97-AF65-F5344CB8AC3E}">
        <p14:creationId xmlns:p14="http://schemas.microsoft.com/office/powerpoint/2010/main" val="2406273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27E9C3-A5DF-C6FC-096B-4E97C9DB964B}"/>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9A21358A-F367-6F80-E8C2-9E4F24444938}"/>
              </a:ext>
            </a:extLst>
          </p:cNvPr>
          <p:cNvSpPr>
            <a:spLocks noGrp="1"/>
          </p:cNvSpPr>
          <p:nvPr>
            <p:ph idx="1"/>
          </p:nvPr>
        </p:nvSpPr>
        <p:spPr/>
        <p:txBody>
          <a:bodyPr vert="horz" lIns="91440" tIns="45720" rIns="91440" bIns="45720" rtlCol="0" anchor="t">
            <a:normAutofit/>
          </a:bodyPr>
          <a:lstStyle/>
          <a:p>
            <a:r>
              <a:rPr lang="es-ES" dirty="0">
                <a:ea typeface="+mn-lt"/>
                <a:cs typeface="+mn-lt"/>
                <a:hlinkClick r:id="rId2"/>
              </a:rPr>
              <a:t>https://multimedia.europarl.europa.eu/es/video/libertad-de-circulacion-de-los-trabajadores_B03-ESN-171124</a:t>
            </a:r>
            <a:r>
              <a:rPr lang="es-ES" dirty="0">
                <a:ea typeface="+mn-lt"/>
                <a:cs typeface="+mn-lt"/>
              </a:rPr>
              <a:t> </a:t>
            </a:r>
            <a:endParaRPr lang="es-ES"/>
          </a:p>
        </p:txBody>
      </p:sp>
    </p:spTree>
    <p:extLst>
      <p:ext uri="{BB962C8B-B14F-4D97-AF65-F5344CB8AC3E}">
        <p14:creationId xmlns:p14="http://schemas.microsoft.com/office/powerpoint/2010/main" val="551000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08C0E3-49FE-18DC-A3E6-B3EEBEA9BFF4}"/>
              </a:ext>
            </a:extLst>
          </p:cNvPr>
          <p:cNvSpPr>
            <a:spLocks noGrp="1"/>
          </p:cNvSpPr>
          <p:nvPr>
            <p:ph type="title"/>
          </p:nvPr>
        </p:nvSpPr>
        <p:spPr>
          <a:xfrm>
            <a:off x="838200" y="365125"/>
            <a:ext cx="10515600" cy="908620"/>
          </a:xfrm>
        </p:spPr>
        <p:txBody>
          <a:bodyPr/>
          <a:lstStyle/>
          <a:p>
            <a:r>
              <a:rPr lang="es-ES"/>
              <a:t>ACTIVIDADES</a:t>
            </a:r>
          </a:p>
        </p:txBody>
      </p:sp>
      <p:pic>
        <p:nvPicPr>
          <p:cNvPr id="4" name="Imagen 4">
            <a:extLst>
              <a:ext uri="{FF2B5EF4-FFF2-40B4-BE49-F238E27FC236}">
                <a16:creationId xmlns:a16="http://schemas.microsoft.com/office/drawing/2014/main" id="{0FBA6AFF-ED08-CA03-B905-5468EF50624A}"/>
              </a:ext>
            </a:extLst>
          </p:cNvPr>
          <p:cNvPicPr>
            <a:picLocks noGrp="1" noChangeAspect="1"/>
          </p:cNvPicPr>
          <p:nvPr>
            <p:ph idx="1"/>
          </p:nvPr>
        </p:nvPicPr>
        <p:blipFill>
          <a:blip r:embed="rId2"/>
          <a:stretch>
            <a:fillRect/>
          </a:stretch>
        </p:blipFill>
        <p:spPr>
          <a:xfrm>
            <a:off x="942975" y="1715258"/>
            <a:ext cx="10248540" cy="4770587"/>
          </a:xfrm>
        </p:spPr>
      </p:pic>
    </p:spTree>
    <p:extLst>
      <p:ext uri="{BB962C8B-B14F-4D97-AF65-F5344CB8AC3E}">
        <p14:creationId xmlns:p14="http://schemas.microsoft.com/office/powerpoint/2010/main" val="38152563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4" descr="Texto&#10;&#10;Descripción generada automáticamente">
            <a:extLst>
              <a:ext uri="{FF2B5EF4-FFF2-40B4-BE49-F238E27FC236}">
                <a16:creationId xmlns:a16="http://schemas.microsoft.com/office/drawing/2014/main" id="{CF8F59B9-B414-4C26-ECC8-77FAB9F636AC}"/>
              </a:ext>
            </a:extLst>
          </p:cNvPr>
          <p:cNvPicPr>
            <a:picLocks noGrp="1" noChangeAspect="1"/>
          </p:cNvPicPr>
          <p:nvPr>
            <p:ph idx="1"/>
          </p:nvPr>
        </p:nvPicPr>
        <p:blipFill>
          <a:blip r:embed="rId2"/>
          <a:stretch>
            <a:fillRect/>
          </a:stretch>
        </p:blipFill>
        <p:spPr>
          <a:xfrm>
            <a:off x="1109532" y="258493"/>
            <a:ext cx="8377048" cy="6347025"/>
          </a:xfrm>
        </p:spPr>
      </p:pic>
    </p:spTree>
    <p:extLst>
      <p:ext uri="{BB962C8B-B14F-4D97-AF65-F5344CB8AC3E}">
        <p14:creationId xmlns:p14="http://schemas.microsoft.com/office/powerpoint/2010/main" val="1883331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9FE13E-79B3-0580-3BF2-B36A4B0B1C33}"/>
              </a:ext>
            </a:extLst>
          </p:cNvPr>
          <p:cNvSpPr>
            <a:spLocks noGrp="1"/>
          </p:cNvSpPr>
          <p:nvPr>
            <p:ph type="title"/>
          </p:nvPr>
        </p:nvSpPr>
        <p:spPr>
          <a:xfrm>
            <a:off x="838200" y="3254974"/>
            <a:ext cx="10515600" cy="1325563"/>
          </a:xfrm>
        </p:spPr>
        <p:txBody>
          <a:bodyPr/>
          <a:lstStyle/>
          <a:p>
            <a:r>
              <a:rPr lang="es-ES">
                <a:ea typeface="+mj-lt"/>
                <a:cs typeface="+mj-lt"/>
                <a:hlinkClick r:id="rId2"/>
              </a:rPr>
              <a:t>https://ec.europa.eu/social/main.jsp?langId=es&amp;catId=849</a:t>
            </a:r>
            <a:r>
              <a:rPr lang="es-ES">
                <a:ea typeface="+mj-lt"/>
                <a:cs typeface="+mj-lt"/>
              </a:rPr>
              <a:t> </a:t>
            </a:r>
            <a:endParaRPr lang="es-ES"/>
          </a:p>
        </p:txBody>
      </p:sp>
      <p:sp>
        <p:nvSpPr>
          <p:cNvPr id="3" name="Marcador de contenido 2">
            <a:extLst>
              <a:ext uri="{FF2B5EF4-FFF2-40B4-BE49-F238E27FC236}">
                <a16:creationId xmlns:a16="http://schemas.microsoft.com/office/drawing/2014/main" id="{7078B080-FB6B-2D42-5B2D-25812D2A2008}"/>
              </a:ext>
            </a:extLst>
          </p:cNvPr>
          <p:cNvSpPr>
            <a:spLocks noGrp="1"/>
          </p:cNvSpPr>
          <p:nvPr>
            <p:ph idx="1"/>
          </p:nvPr>
        </p:nvSpPr>
        <p:spPr>
          <a:xfrm>
            <a:off x="838200" y="416644"/>
            <a:ext cx="10515600" cy="3859742"/>
          </a:xfrm>
        </p:spPr>
        <p:txBody>
          <a:bodyPr vert="horz" lIns="91440" tIns="45720" rIns="91440" bIns="45720" rtlCol="0" anchor="t">
            <a:normAutofit/>
          </a:bodyPr>
          <a:lstStyle/>
          <a:p>
            <a:pPr marL="0" indent="0">
              <a:buNone/>
            </a:pPr>
            <a:r>
              <a:rPr lang="es-ES"/>
              <a:t>PRINCIPIOS DE LA SEGURIDAD SOCIAL EN LA UNIÓN EUROPEA</a:t>
            </a:r>
          </a:p>
        </p:txBody>
      </p:sp>
    </p:spTree>
    <p:extLst>
      <p:ext uri="{BB962C8B-B14F-4D97-AF65-F5344CB8AC3E}">
        <p14:creationId xmlns:p14="http://schemas.microsoft.com/office/powerpoint/2010/main" val="466130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B275B4-7F83-3147-FC55-5A1291C12F06}"/>
              </a:ext>
            </a:extLst>
          </p:cNvPr>
          <p:cNvSpPr>
            <a:spLocks noGrp="1"/>
          </p:cNvSpPr>
          <p:nvPr>
            <p:ph type="title"/>
          </p:nvPr>
        </p:nvSpPr>
        <p:spPr>
          <a:xfrm>
            <a:off x="838200" y="5691"/>
            <a:ext cx="11162581" cy="1325563"/>
          </a:xfrm>
        </p:spPr>
        <p:txBody>
          <a:bodyPr/>
          <a:lstStyle/>
          <a:p>
            <a:r>
              <a:rPr lang="es-ES"/>
              <a:t>CONTENIDO LABORAL DE LA CONSTITUCIÓN</a:t>
            </a:r>
          </a:p>
        </p:txBody>
      </p:sp>
      <p:pic>
        <p:nvPicPr>
          <p:cNvPr id="4" name="Imagen 4" descr="Texto&#10;&#10;Descripción generada automáticamente">
            <a:extLst>
              <a:ext uri="{FF2B5EF4-FFF2-40B4-BE49-F238E27FC236}">
                <a16:creationId xmlns:a16="http://schemas.microsoft.com/office/drawing/2014/main" id="{C35F1471-E894-C66E-F80E-34BE9335AE53}"/>
              </a:ext>
            </a:extLst>
          </p:cNvPr>
          <p:cNvPicPr>
            <a:picLocks noGrp="1" noChangeAspect="1"/>
          </p:cNvPicPr>
          <p:nvPr>
            <p:ph idx="1"/>
          </p:nvPr>
        </p:nvPicPr>
        <p:blipFill>
          <a:blip r:embed="rId2"/>
          <a:stretch>
            <a:fillRect/>
          </a:stretch>
        </p:blipFill>
        <p:spPr>
          <a:xfrm>
            <a:off x="1754824" y="1135512"/>
            <a:ext cx="8064125" cy="5340609"/>
          </a:xfrm>
        </p:spPr>
      </p:pic>
    </p:spTree>
    <p:extLst>
      <p:ext uri="{BB962C8B-B14F-4D97-AF65-F5344CB8AC3E}">
        <p14:creationId xmlns:p14="http://schemas.microsoft.com/office/powerpoint/2010/main" val="1423117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A5ED585-FEBB-4DAD-84C0-97BEE6C36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8933" y="4841194"/>
            <a:ext cx="1737401" cy="959536"/>
          </a:xfrm>
          <a:custGeom>
            <a:avLst/>
            <a:gdLst/>
            <a:ahLst/>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EF6AC352-A720-4DB3-87CA-A33B0607CA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8ECBFEF8-9038-4E5E-A5F1-E4DC23035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n 4" descr="Logotipo&#10;&#10;Descripción generada automáticamente">
            <a:extLst>
              <a:ext uri="{FF2B5EF4-FFF2-40B4-BE49-F238E27FC236}">
                <a16:creationId xmlns:a16="http://schemas.microsoft.com/office/drawing/2014/main" id="{CFD02E16-3A23-546E-66D0-F1BF75811354}"/>
              </a:ext>
            </a:extLst>
          </p:cNvPr>
          <p:cNvPicPr>
            <a:picLocks noGrp="1" noChangeAspect="1"/>
          </p:cNvPicPr>
          <p:nvPr>
            <p:ph idx="1"/>
          </p:nvPr>
        </p:nvPicPr>
        <p:blipFill rotWithShape="1">
          <a:blip r:embed="rId2"/>
          <a:srcRect t="5847" r="1" b="6157"/>
          <a:stretch/>
        </p:blipFill>
        <p:spPr>
          <a:xfrm>
            <a:off x="172158" y="271688"/>
            <a:ext cx="11668636" cy="6391879"/>
          </a:xfrm>
          <a:custGeom>
            <a:avLst/>
            <a:gdLst/>
            <a:ahLst/>
            <a:cxnLst/>
            <a:rect l="l" t="t" r="r" b="b"/>
            <a:pathLst>
              <a:path w="11668636" h="6391879">
                <a:moveTo>
                  <a:pt x="82200" y="0"/>
                </a:moveTo>
                <a:lnTo>
                  <a:pt x="11586436" y="0"/>
                </a:lnTo>
                <a:cubicBezTo>
                  <a:pt x="11631834" y="0"/>
                  <a:pt x="11668636" y="36802"/>
                  <a:pt x="11668636" y="82200"/>
                </a:cubicBezTo>
                <a:lnTo>
                  <a:pt x="11668636" y="6309679"/>
                </a:lnTo>
                <a:cubicBezTo>
                  <a:pt x="11668636" y="6355077"/>
                  <a:pt x="11631834" y="6391879"/>
                  <a:pt x="11586436" y="6391879"/>
                </a:cubicBezTo>
                <a:lnTo>
                  <a:pt x="82200" y="6391879"/>
                </a:lnTo>
                <a:cubicBezTo>
                  <a:pt x="36802" y="6391879"/>
                  <a:pt x="0" y="6355077"/>
                  <a:pt x="0" y="6309679"/>
                </a:cubicBezTo>
                <a:lnTo>
                  <a:pt x="0" y="82200"/>
                </a:lnTo>
                <a:cubicBezTo>
                  <a:pt x="0" y="36802"/>
                  <a:pt x="36802" y="0"/>
                  <a:pt x="82200" y="0"/>
                </a:cubicBezTo>
                <a:close/>
              </a:path>
            </a:pathLst>
          </a:custGeom>
        </p:spPr>
      </p:pic>
      <p:sp>
        <p:nvSpPr>
          <p:cNvPr id="15" name="Arc 14">
            <a:extLst>
              <a:ext uri="{FF2B5EF4-FFF2-40B4-BE49-F238E27FC236}">
                <a16:creationId xmlns:a16="http://schemas.microsoft.com/office/drawing/2014/main" id="{F37E8EB2-7BE0-4F3D-921C-F4E9C2C149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7715">
            <a:off x="8958979" y="368138"/>
            <a:ext cx="2987899" cy="2987899"/>
          </a:xfrm>
          <a:prstGeom prst="arc">
            <a:avLst>
              <a:gd name="adj1" fmla="val 16200000"/>
              <a:gd name="adj2" fmla="val 2287352"/>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E77AE46B-A945-4A7E-9911-903176079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69" y="5694291"/>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7968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3301E07F-4F79-4B58-8698-EF24DC1EC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Arc 14">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91583" y="775849"/>
            <a:ext cx="2987899" cy="2987899"/>
          </a:xfrm>
          <a:prstGeom prst="arc">
            <a:avLst>
              <a:gd name="adj1" fmla="val 14441841"/>
              <a:gd name="adj2" fmla="val 0"/>
            </a:avLst>
          </a:prstGeom>
          <a:ln w="127000" cap="rnd">
            <a:solidFill>
              <a:schemeClr val="accent2">
                <a:lumMod val="7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8D4F647-A83F-7EB7-E0F2-4E1C4F5167BD}"/>
              </a:ext>
            </a:extLst>
          </p:cNvPr>
          <p:cNvSpPr>
            <a:spLocks noGrp="1"/>
          </p:cNvSpPr>
          <p:nvPr>
            <p:ph type="title"/>
          </p:nvPr>
        </p:nvSpPr>
        <p:spPr>
          <a:xfrm>
            <a:off x="838200" y="647593"/>
            <a:ext cx="4467792" cy="3060541"/>
          </a:xfrm>
        </p:spPr>
        <p:txBody>
          <a:bodyPr vert="horz" lIns="91440" tIns="45720" rIns="91440" bIns="45720" rtlCol="0" anchor="b">
            <a:normAutofit/>
          </a:bodyPr>
          <a:lstStyle/>
          <a:p>
            <a:pPr algn="ctr"/>
            <a:r>
              <a:rPr lang="en-US" sz="6000" kern="1200">
                <a:solidFill>
                  <a:srgbClr val="FFFFFF"/>
                </a:solidFill>
                <a:latin typeface="+mj-lt"/>
                <a:ea typeface="+mj-ea"/>
                <a:cs typeface="+mj-cs"/>
              </a:rPr>
              <a:t>¿ QUÉ ES LA OIT?</a:t>
            </a:r>
          </a:p>
        </p:txBody>
      </p:sp>
      <p:sp>
        <p:nvSpPr>
          <p:cNvPr id="17" name="Oval 16">
            <a:extLst>
              <a:ext uri="{FF2B5EF4-FFF2-40B4-BE49-F238E27FC236}">
                <a16:creationId xmlns:a16="http://schemas.microsoft.com/office/drawing/2014/main" id="{9EE6F773-742A-491A-9A00-A2A150DF50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9419" y="366810"/>
            <a:ext cx="6124381" cy="61243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Elementos multimedia en línea 3" title="La Labor de la OIT">
            <a:hlinkClick r:id="" action="ppaction://media"/>
            <a:extLst>
              <a:ext uri="{FF2B5EF4-FFF2-40B4-BE49-F238E27FC236}">
                <a16:creationId xmlns:a16="http://schemas.microsoft.com/office/drawing/2014/main" id="{F9264E0B-1DBC-ABDD-B623-5D3AB405DD21}"/>
              </a:ext>
            </a:extLst>
          </p:cNvPr>
          <p:cNvPicPr>
            <a:picLocks noGrp="1" noRot="1" noChangeAspect="1"/>
          </p:cNvPicPr>
          <p:nvPr>
            <p:ph idx="1"/>
            <a:videoFile r:link="rId1"/>
          </p:nvPr>
        </p:nvPicPr>
        <p:blipFill>
          <a:blip r:embed="rId3"/>
          <a:stretch>
            <a:fillRect/>
          </a:stretch>
        </p:blipFill>
        <p:spPr>
          <a:xfrm>
            <a:off x="6151798" y="1834479"/>
            <a:ext cx="4252055" cy="3189041"/>
          </a:xfrm>
          <a:custGeom>
            <a:avLst/>
            <a:gdLst/>
            <a:ahLst/>
            <a:cxnLst/>
            <a:rect l="l" t="t" r="r" b="b"/>
            <a:pathLst>
              <a:path w="4273177" h="4470400">
                <a:moveTo>
                  <a:pt x="75080" y="0"/>
                </a:moveTo>
                <a:lnTo>
                  <a:pt x="4198097" y="0"/>
                </a:lnTo>
                <a:cubicBezTo>
                  <a:pt x="4239563" y="0"/>
                  <a:pt x="4273177" y="33614"/>
                  <a:pt x="4273177" y="75080"/>
                </a:cubicBezTo>
                <a:lnTo>
                  <a:pt x="4273177" y="4395320"/>
                </a:lnTo>
                <a:cubicBezTo>
                  <a:pt x="4273177" y="4436786"/>
                  <a:pt x="4239563" y="4470400"/>
                  <a:pt x="4198097" y="4470400"/>
                </a:cubicBezTo>
                <a:lnTo>
                  <a:pt x="75080" y="4470400"/>
                </a:lnTo>
                <a:cubicBezTo>
                  <a:pt x="33614" y="4470400"/>
                  <a:pt x="0" y="4436786"/>
                  <a:pt x="0" y="4395320"/>
                </a:cubicBezTo>
                <a:lnTo>
                  <a:pt x="0" y="75080"/>
                </a:lnTo>
                <a:cubicBezTo>
                  <a:pt x="0" y="33614"/>
                  <a:pt x="33614" y="0"/>
                  <a:pt x="75080" y="0"/>
                </a:cubicBezTo>
                <a:close/>
              </a:path>
            </a:pathLst>
          </a:custGeom>
        </p:spPr>
      </p:pic>
    </p:spTree>
    <p:extLst>
      <p:ext uri="{BB962C8B-B14F-4D97-AF65-F5344CB8AC3E}">
        <p14:creationId xmlns:p14="http://schemas.microsoft.com/office/powerpoint/2010/main" val="2129517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Freeform: Shape 7">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Arc 9">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26" name="Rectangle 11">
            <a:extLst>
              <a:ext uri="{FF2B5EF4-FFF2-40B4-BE49-F238E27FC236}">
                <a16:creationId xmlns:a16="http://schemas.microsoft.com/office/drawing/2014/main" id="{5AB83C82-30AD-4DF2-A9AD-CE1547FDED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3">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Oval 15">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A267207D-B3B1-6DF6-6E6C-C2B4401817B0}"/>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5600" kern="1200">
                <a:solidFill>
                  <a:srgbClr val="FFFFFF"/>
                </a:solidFill>
                <a:latin typeface="+mj-lt"/>
                <a:ea typeface="+mj-ea"/>
                <a:cs typeface="+mj-cs"/>
              </a:rPr>
              <a:t>¿QUÉ ES EL TRABAJO DECENTE PARA TÍ?</a:t>
            </a:r>
          </a:p>
        </p:txBody>
      </p:sp>
      <p:sp>
        <p:nvSpPr>
          <p:cNvPr id="29" name="Arc 17">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Oval 19">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3806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5293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DD152F-9709-E3DC-3BDA-087C952E64D2}"/>
              </a:ext>
            </a:extLst>
          </p:cNvPr>
          <p:cNvSpPr>
            <a:spLocks noGrp="1"/>
          </p:cNvSpPr>
          <p:nvPr>
            <p:ph type="title"/>
          </p:nvPr>
        </p:nvSpPr>
        <p:spPr/>
        <p:txBody>
          <a:bodyPr/>
          <a:lstStyle/>
          <a:p>
            <a:r>
              <a:rPr lang="es-ES"/>
              <a:t>TRABAJO DECENTE PARA LA OIT</a:t>
            </a:r>
          </a:p>
        </p:txBody>
      </p:sp>
      <p:pic>
        <p:nvPicPr>
          <p:cNvPr id="4" name="Elementos multimedia en línea 3" title="Trabajo Decente: Un mundo mejor comienza aquí - OIT">
            <a:hlinkClick r:id="" action="ppaction://media"/>
            <a:extLst>
              <a:ext uri="{FF2B5EF4-FFF2-40B4-BE49-F238E27FC236}">
                <a16:creationId xmlns:a16="http://schemas.microsoft.com/office/drawing/2014/main" id="{3F568893-8459-76D4-4DE4-3571E23780C3}"/>
              </a:ext>
            </a:extLst>
          </p:cNvPr>
          <p:cNvPicPr>
            <a:picLocks noGrp="1" noRot="1" noChangeAspect="1"/>
          </p:cNvPicPr>
          <p:nvPr>
            <p:ph idx="1"/>
            <a:videoFile r:link="rId1"/>
          </p:nvPr>
        </p:nvPicPr>
        <p:blipFill>
          <a:blip r:embed="rId3"/>
          <a:stretch>
            <a:fillRect/>
          </a:stretch>
        </p:blipFill>
        <p:spPr>
          <a:xfrm>
            <a:off x="3810000" y="2040731"/>
            <a:ext cx="4572000" cy="3429000"/>
          </a:xfrm>
        </p:spPr>
      </p:pic>
    </p:spTree>
    <p:extLst>
      <p:ext uri="{BB962C8B-B14F-4D97-AF65-F5344CB8AC3E}">
        <p14:creationId xmlns:p14="http://schemas.microsoft.com/office/powerpoint/2010/main" val="4074473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AA5ED585-FEBB-4DAD-84C0-97BEE6C36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8933" y="4841194"/>
            <a:ext cx="1737401" cy="959536"/>
          </a:xfrm>
          <a:custGeom>
            <a:avLst/>
            <a:gdLst/>
            <a:ahLst/>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EF6AC352-A720-4DB3-87CA-A33B0607CA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3" name="Rectangle 32">
            <a:extLst>
              <a:ext uri="{FF2B5EF4-FFF2-40B4-BE49-F238E27FC236}">
                <a16:creationId xmlns:a16="http://schemas.microsoft.com/office/drawing/2014/main" id="{8ECBFEF8-9038-4E5E-A5F1-E4DC23035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n 4">
            <a:extLst>
              <a:ext uri="{FF2B5EF4-FFF2-40B4-BE49-F238E27FC236}">
                <a16:creationId xmlns:a16="http://schemas.microsoft.com/office/drawing/2014/main" id="{0E5CB6A1-A8C1-9D22-E832-8D29BDB1CF48}"/>
              </a:ext>
            </a:extLst>
          </p:cNvPr>
          <p:cNvPicPr>
            <a:picLocks noGrp="1" noChangeAspect="1"/>
          </p:cNvPicPr>
          <p:nvPr>
            <p:ph idx="1"/>
          </p:nvPr>
        </p:nvPicPr>
        <p:blipFill rotWithShape="1">
          <a:blip r:embed="rId2"/>
          <a:srcRect t="17665" r="1" b="9298"/>
          <a:stretch/>
        </p:blipFill>
        <p:spPr>
          <a:xfrm>
            <a:off x="261682" y="233061"/>
            <a:ext cx="11668636" cy="6391879"/>
          </a:xfrm>
          <a:custGeom>
            <a:avLst/>
            <a:gdLst/>
            <a:ahLst/>
            <a:cxnLst/>
            <a:rect l="l" t="t" r="r" b="b"/>
            <a:pathLst>
              <a:path w="11668636" h="6391879">
                <a:moveTo>
                  <a:pt x="82200" y="0"/>
                </a:moveTo>
                <a:lnTo>
                  <a:pt x="11586436" y="0"/>
                </a:lnTo>
                <a:cubicBezTo>
                  <a:pt x="11631834" y="0"/>
                  <a:pt x="11668636" y="36802"/>
                  <a:pt x="11668636" y="82200"/>
                </a:cubicBezTo>
                <a:lnTo>
                  <a:pt x="11668636" y="6309679"/>
                </a:lnTo>
                <a:cubicBezTo>
                  <a:pt x="11668636" y="6355077"/>
                  <a:pt x="11631834" y="6391879"/>
                  <a:pt x="11586436" y="6391879"/>
                </a:cubicBezTo>
                <a:lnTo>
                  <a:pt x="82200" y="6391879"/>
                </a:lnTo>
                <a:cubicBezTo>
                  <a:pt x="36802" y="6391879"/>
                  <a:pt x="0" y="6355077"/>
                  <a:pt x="0" y="6309679"/>
                </a:cubicBezTo>
                <a:lnTo>
                  <a:pt x="0" y="82200"/>
                </a:lnTo>
                <a:cubicBezTo>
                  <a:pt x="0" y="36802"/>
                  <a:pt x="36802" y="0"/>
                  <a:pt x="82200" y="0"/>
                </a:cubicBezTo>
                <a:close/>
              </a:path>
            </a:pathLst>
          </a:custGeom>
        </p:spPr>
      </p:pic>
      <p:sp>
        <p:nvSpPr>
          <p:cNvPr id="35" name="Arc 34">
            <a:extLst>
              <a:ext uri="{FF2B5EF4-FFF2-40B4-BE49-F238E27FC236}">
                <a16:creationId xmlns:a16="http://schemas.microsoft.com/office/drawing/2014/main" id="{F37E8EB2-7BE0-4F3D-921C-F4E9C2C149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7715">
            <a:off x="8958979" y="368138"/>
            <a:ext cx="2987899" cy="2987899"/>
          </a:xfrm>
          <a:prstGeom prst="arc">
            <a:avLst>
              <a:gd name="adj1" fmla="val 16200000"/>
              <a:gd name="adj2" fmla="val 2287352"/>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 name="Oval 36">
            <a:extLst>
              <a:ext uri="{FF2B5EF4-FFF2-40B4-BE49-F238E27FC236}">
                <a16:creationId xmlns:a16="http://schemas.microsoft.com/office/drawing/2014/main" id="{E77AE46B-A945-4A7E-9911-903176079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69" y="5694291"/>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9789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5DF61E-82CE-E4D7-59BD-C16818F6D2A6}"/>
              </a:ext>
            </a:extLst>
          </p:cNvPr>
          <p:cNvSpPr>
            <a:spLocks noGrp="1"/>
          </p:cNvSpPr>
          <p:nvPr>
            <p:ph type="title"/>
          </p:nvPr>
        </p:nvSpPr>
        <p:spPr/>
        <p:txBody>
          <a:bodyPr/>
          <a:lstStyle/>
          <a:p>
            <a:r>
              <a:rPr lang="es-ES"/>
              <a:t>¿ESTO ES  TRABAJO DECENTE?</a:t>
            </a:r>
          </a:p>
        </p:txBody>
      </p:sp>
      <p:pic>
        <p:nvPicPr>
          <p:cNvPr id="4" name="Elementos multimedia en línea 3" title="EXPERIMENTO TRABAJO DECENTE">
            <a:hlinkClick r:id="" action="ppaction://media"/>
            <a:extLst>
              <a:ext uri="{FF2B5EF4-FFF2-40B4-BE49-F238E27FC236}">
                <a16:creationId xmlns:a16="http://schemas.microsoft.com/office/drawing/2014/main" id="{9D88A1E7-B4E9-AA9B-B02E-C3B9C58F14DF}"/>
              </a:ext>
            </a:extLst>
          </p:cNvPr>
          <p:cNvPicPr>
            <a:picLocks noGrp="1" noRot="1" noChangeAspect="1"/>
          </p:cNvPicPr>
          <p:nvPr>
            <p:ph idx="1"/>
            <a:videoFile r:link="rId1"/>
          </p:nvPr>
        </p:nvPicPr>
        <p:blipFill>
          <a:blip r:embed="rId3"/>
          <a:stretch>
            <a:fillRect/>
          </a:stretch>
        </p:blipFill>
        <p:spPr>
          <a:xfrm>
            <a:off x="3810000" y="2040731"/>
            <a:ext cx="4572000" cy="3429000"/>
          </a:xfrm>
        </p:spPr>
      </p:pic>
    </p:spTree>
    <p:extLst>
      <p:ext uri="{BB962C8B-B14F-4D97-AF65-F5344CB8AC3E}">
        <p14:creationId xmlns:p14="http://schemas.microsoft.com/office/powerpoint/2010/main" val="20303823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638D3C-1C7D-71DE-F3DD-4C8D7DC9FC00}"/>
              </a:ext>
            </a:extLst>
          </p:cNvPr>
          <p:cNvSpPr>
            <a:spLocks noGrp="1"/>
          </p:cNvSpPr>
          <p:nvPr>
            <p:ph type="title"/>
          </p:nvPr>
        </p:nvSpPr>
        <p:spPr/>
        <p:txBody>
          <a:bodyPr/>
          <a:lstStyle/>
          <a:p>
            <a:endParaRPr lang="es-ES"/>
          </a:p>
        </p:txBody>
      </p:sp>
      <p:pic>
        <p:nvPicPr>
          <p:cNvPr id="4" name="Elementos multimedia en línea 3" title="&quot;Enhorabuena&quot; - Por un trabajo decente">
            <a:hlinkClick r:id="" action="ppaction://media"/>
            <a:extLst>
              <a:ext uri="{FF2B5EF4-FFF2-40B4-BE49-F238E27FC236}">
                <a16:creationId xmlns:a16="http://schemas.microsoft.com/office/drawing/2014/main" id="{09B0DD3D-6AE0-057D-4F69-CA7C127CD9C3}"/>
              </a:ext>
            </a:extLst>
          </p:cNvPr>
          <p:cNvPicPr>
            <a:picLocks noGrp="1" noRot="1" noChangeAspect="1"/>
          </p:cNvPicPr>
          <p:nvPr>
            <p:ph idx="1"/>
            <a:videoFile r:link="rId1"/>
          </p:nvPr>
        </p:nvPicPr>
        <p:blipFill>
          <a:blip r:embed="rId3"/>
          <a:stretch>
            <a:fillRect/>
          </a:stretch>
        </p:blipFill>
        <p:spPr>
          <a:xfrm>
            <a:off x="3810000" y="2040731"/>
            <a:ext cx="4572000" cy="3429000"/>
          </a:xfrm>
        </p:spPr>
      </p:pic>
    </p:spTree>
    <p:extLst>
      <p:ext uri="{BB962C8B-B14F-4D97-AF65-F5344CB8AC3E}">
        <p14:creationId xmlns:p14="http://schemas.microsoft.com/office/powerpoint/2010/main" val="869651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Una balanza de pesaje antigua">
            <a:extLst>
              <a:ext uri="{FF2B5EF4-FFF2-40B4-BE49-F238E27FC236}">
                <a16:creationId xmlns:a16="http://schemas.microsoft.com/office/drawing/2014/main" id="{547D98E7-8938-496C-3EAF-4FE7C4DBF09E}"/>
              </a:ext>
            </a:extLst>
          </p:cNvPr>
          <p:cNvPicPr>
            <a:picLocks noChangeAspect="1"/>
          </p:cNvPicPr>
          <p:nvPr/>
        </p:nvPicPr>
        <p:blipFill rotWithShape="1">
          <a:blip r:embed="rId2"/>
          <a:srcRect r="4" b="5845"/>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7"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CuadroTexto 1">
            <a:extLst>
              <a:ext uri="{FF2B5EF4-FFF2-40B4-BE49-F238E27FC236}">
                <a16:creationId xmlns:a16="http://schemas.microsoft.com/office/drawing/2014/main" id="{2BFE9F81-7F71-F312-FCB8-58171B7BA67C}"/>
              </a:ext>
            </a:extLst>
          </p:cNvPr>
          <p:cNvSpPr txBox="1"/>
          <p:nvPr/>
        </p:nvSpPr>
        <p:spPr>
          <a:xfrm>
            <a:off x="5827048" y="407987"/>
            <a:ext cx="5721484" cy="13255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400" kern="1200">
                <a:solidFill>
                  <a:schemeClr val="tx1"/>
                </a:solidFill>
                <a:latin typeface="+mj-lt"/>
                <a:ea typeface="+mj-ea"/>
                <a:cs typeface="+mj-cs"/>
              </a:rPr>
              <a:t>NORMAS CON RANGO DE LEY</a:t>
            </a:r>
          </a:p>
        </p:txBody>
      </p:sp>
      <p:sp>
        <p:nvSpPr>
          <p:cNvPr id="3" name="Marcador de contenido 2">
            <a:extLst>
              <a:ext uri="{FF2B5EF4-FFF2-40B4-BE49-F238E27FC236}">
                <a16:creationId xmlns:a16="http://schemas.microsoft.com/office/drawing/2014/main" id="{3ADD1DD6-D9E7-998A-6088-E85EEB3E61E0}"/>
              </a:ext>
            </a:extLst>
          </p:cNvPr>
          <p:cNvSpPr>
            <a:spLocks noGrp="1"/>
          </p:cNvSpPr>
          <p:nvPr>
            <p:ph idx="1"/>
          </p:nvPr>
        </p:nvSpPr>
        <p:spPr>
          <a:xfrm>
            <a:off x="5827048" y="1868487"/>
            <a:ext cx="5721484" cy="4351338"/>
          </a:xfrm>
        </p:spPr>
        <p:txBody>
          <a:bodyPr vert="horz" lIns="91440" tIns="45720" rIns="91440" bIns="45720" rtlCol="0" anchor="t">
            <a:normAutofit/>
          </a:bodyPr>
          <a:lstStyle/>
          <a:p>
            <a:pPr marL="0" indent="0">
              <a:buNone/>
            </a:pPr>
            <a:r>
              <a:rPr lang="en-US" dirty="0"/>
              <a:t>La Constitución </a:t>
            </a:r>
            <a:r>
              <a:rPr lang="en-US" dirty="0" err="1"/>
              <a:t>reconoce</a:t>
            </a:r>
            <a:r>
              <a:rPr lang="en-US" dirty="0"/>
              <a:t> </a:t>
            </a:r>
            <a:r>
              <a:rPr lang="en-US" dirty="0" err="1"/>
              <a:t>diversos</a:t>
            </a:r>
            <a:r>
              <a:rPr lang="en-US" dirty="0"/>
              <a:t> </a:t>
            </a:r>
            <a:r>
              <a:rPr lang="en-US" dirty="0" err="1"/>
              <a:t>tipos</a:t>
            </a:r>
            <a:r>
              <a:rPr lang="en-US" dirty="0"/>
              <a:t> de </a:t>
            </a:r>
            <a:r>
              <a:rPr lang="en-US" dirty="0" err="1"/>
              <a:t>leyes</a:t>
            </a:r>
            <a:r>
              <a:rPr lang="en-US" dirty="0"/>
              <a:t> y </a:t>
            </a:r>
            <a:r>
              <a:rPr lang="en-US" dirty="0" err="1"/>
              <a:t>normas</a:t>
            </a:r>
            <a:r>
              <a:rPr lang="en-US" dirty="0"/>
              <a:t> con </a:t>
            </a:r>
            <a:r>
              <a:rPr lang="en-US" dirty="0" err="1"/>
              <a:t>fuerza</a:t>
            </a:r>
            <a:r>
              <a:rPr lang="en-US" dirty="0"/>
              <a:t> de ley:</a:t>
            </a:r>
            <a:endParaRPr lang="es-ES" dirty="0"/>
          </a:p>
          <a:p>
            <a:pPr marL="0" indent="0">
              <a:buNone/>
            </a:pPr>
            <a:r>
              <a:rPr lang="en-US" b="1" dirty="0"/>
              <a:t>1. Ley </a:t>
            </a:r>
            <a:r>
              <a:rPr lang="en-US" b="1" dirty="0" err="1"/>
              <a:t>orgánica</a:t>
            </a:r>
            <a:r>
              <a:rPr lang="en-US" b="1" dirty="0"/>
              <a:t>.</a:t>
            </a:r>
            <a:endParaRPr lang="en-US" dirty="0"/>
          </a:p>
          <a:p>
            <a:pPr marL="0" indent="0">
              <a:buNone/>
            </a:pPr>
            <a:r>
              <a:rPr lang="en-US" b="1" dirty="0"/>
              <a:t>2. Ley </a:t>
            </a:r>
            <a:r>
              <a:rPr lang="en-US" b="1" dirty="0" err="1"/>
              <a:t>ordinaria</a:t>
            </a:r>
            <a:r>
              <a:rPr lang="en-US" b="1" dirty="0"/>
              <a:t>.</a:t>
            </a:r>
            <a:endParaRPr lang="en-US" dirty="0"/>
          </a:p>
          <a:p>
            <a:pPr marL="0" indent="0">
              <a:buNone/>
            </a:pPr>
            <a:r>
              <a:rPr lang="en-US" dirty="0">
                <a:solidFill>
                  <a:srgbClr val="FF0000"/>
                </a:solidFill>
              </a:rPr>
              <a:t>3. </a:t>
            </a:r>
            <a:r>
              <a:rPr lang="en-US" dirty="0" err="1">
                <a:solidFill>
                  <a:srgbClr val="FF0000"/>
                </a:solidFill>
              </a:rPr>
              <a:t>Decretos</a:t>
            </a:r>
            <a:r>
              <a:rPr lang="en-US" dirty="0">
                <a:solidFill>
                  <a:srgbClr val="FF0000"/>
                </a:solidFill>
              </a:rPr>
              <a:t>-ley.</a:t>
            </a:r>
          </a:p>
          <a:p>
            <a:pPr marL="0" indent="0">
              <a:buNone/>
            </a:pPr>
            <a:r>
              <a:rPr lang="en-US" dirty="0">
                <a:solidFill>
                  <a:srgbClr val="FF0000"/>
                </a:solidFill>
              </a:rPr>
              <a:t>4. </a:t>
            </a:r>
            <a:r>
              <a:rPr lang="en-US" dirty="0" err="1">
                <a:solidFill>
                  <a:srgbClr val="FF0000"/>
                </a:solidFill>
              </a:rPr>
              <a:t>Decretos</a:t>
            </a:r>
            <a:r>
              <a:rPr lang="en-US" dirty="0">
                <a:solidFill>
                  <a:srgbClr val="FF0000"/>
                </a:solidFill>
              </a:rPr>
              <a:t> </a:t>
            </a:r>
            <a:r>
              <a:rPr lang="en-US" dirty="0" err="1">
                <a:solidFill>
                  <a:srgbClr val="FF0000"/>
                </a:solidFill>
              </a:rPr>
              <a:t>legislativos</a:t>
            </a:r>
            <a:r>
              <a:rPr lang="en-US" dirty="0">
                <a:solidFill>
                  <a:srgbClr val="FF0000"/>
                </a:solidFill>
              </a:rPr>
              <a:t>.</a:t>
            </a:r>
          </a:p>
          <a:p>
            <a:pPr marL="0" indent="0">
              <a:buNone/>
            </a:pPr>
            <a:endParaRPr lang="en-US" dirty="0"/>
          </a:p>
        </p:txBody>
      </p:sp>
    </p:spTree>
    <p:extLst>
      <p:ext uri="{BB962C8B-B14F-4D97-AF65-F5344CB8AC3E}">
        <p14:creationId xmlns:p14="http://schemas.microsoft.com/office/powerpoint/2010/main" val="27257709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FBD39A2C-2673-8437-38C3-D49AE46340FD}"/>
              </a:ext>
            </a:extLst>
          </p:cNvPr>
          <p:cNvSpPr>
            <a:spLocks noGrp="1"/>
          </p:cNvSpPr>
          <p:nvPr>
            <p:ph type="title"/>
          </p:nvPr>
        </p:nvSpPr>
        <p:spPr>
          <a:xfrm>
            <a:off x="686834" y="1153572"/>
            <a:ext cx="3200400" cy="4461163"/>
          </a:xfrm>
        </p:spPr>
        <p:txBody>
          <a:bodyPr>
            <a:normAutofit/>
          </a:bodyPr>
          <a:lstStyle/>
          <a:p>
            <a:r>
              <a:rPr lang="es-ES">
                <a:solidFill>
                  <a:srgbClr val="FFFFFF"/>
                </a:solidFill>
              </a:rPr>
              <a:t>LEYES</a:t>
            </a:r>
          </a:p>
        </p:txBody>
      </p:sp>
      <p:sp>
        <p:nvSpPr>
          <p:cNvPr id="3" name="Marcador de contenido 2">
            <a:extLst>
              <a:ext uri="{FF2B5EF4-FFF2-40B4-BE49-F238E27FC236}">
                <a16:creationId xmlns:a16="http://schemas.microsoft.com/office/drawing/2014/main" id="{1C0C309A-2DB7-C210-38D3-19065EBCBCDB}"/>
              </a:ext>
            </a:extLst>
          </p:cNvPr>
          <p:cNvSpPr>
            <a:spLocks noGrp="1"/>
          </p:cNvSpPr>
          <p:nvPr>
            <p:ph idx="1"/>
          </p:nvPr>
        </p:nvSpPr>
        <p:spPr>
          <a:xfrm>
            <a:off x="4447308" y="591344"/>
            <a:ext cx="6906491" cy="5585619"/>
          </a:xfrm>
        </p:spPr>
        <p:txBody>
          <a:bodyPr vert="horz" lIns="91440" tIns="45720" rIns="91440" bIns="45720" rtlCol="0" anchor="ctr">
            <a:normAutofit/>
          </a:bodyPr>
          <a:lstStyle/>
          <a:p>
            <a:pPr marL="0" indent="0">
              <a:buNone/>
            </a:pPr>
            <a:r>
              <a:rPr lang="es-ES" sz="2000" dirty="0">
                <a:ea typeface="+mn-lt"/>
                <a:cs typeface="+mn-lt"/>
              </a:rPr>
              <a:t>En el ordenamiento jurídico español se distinguen </a:t>
            </a:r>
            <a:r>
              <a:rPr lang="es-ES" sz="2000" b="1" dirty="0">
                <a:ea typeface="+mn-lt"/>
                <a:cs typeface="+mn-lt"/>
              </a:rPr>
              <a:t>dos tipos de leyes</a:t>
            </a:r>
            <a:r>
              <a:rPr lang="es-ES" sz="2000" dirty="0">
                <a:ea typeface="+mn-lt"/>
                <a:cs typeface="+mn-lt"/>
              </a:rPr>
              <a:t>:</a:t>
            </a:r>
            <a:endParaRPr lang="es-ES" sz="2000" dirty="0"/>
          </a:p>
          <a:p>
            <a:r>
              <a:rPr lang="es-ES" sz="2000" b="1" dirty="0">
                <a:ea typeface="+mn-lt"/>
                <a:cs typeface="+mn-lt"/>
                <a:hlinkClick r:id="rId2"/>
              </a:rPr>
              <a:t>Ley orgánica</a:t>
            </a:r>
            <a:r>
              <a:rPr lang="es-ES" sz="2000" b="1" dirty="0">
                <a:ea typeface="+mn-lt"/>
                <a:cs typeface="+mn-lt"/>
              </a:rPr>
              <a:t>:</a:t>
            </a:r>
            <a:r>
              <a:rPr lang="es-ES" sz="2000" dirty="0">
                <a:ea typeface="+mn-lt"/>
                <a:cs typeface="+mn-lt"/>
              </a:rPr>
              <a:t> la </a:t>
            </a:r>
            <a:r>
              <a:rPr lang="es-ES" sz="2000" dirty="0">
                <a:ea typeface="+mn-lt"/>
                <a:cs typeface="+mn-lt"/>
                <a:hlinkClick r:id="rId3"/>
              </a:rPr>
              <a:t>CE</a:t>
            </a:r>
            <a:r>
              <a:rPr lang="es-ES" sz="2000" dirty="0">
                <a:ea typeface="+mn-lt"/>
                <a:cs typeface="+mn-lt"/>
              </a:rPr>
              <a:t> en su  artículo 81 dicta que es ley orgánica la que </a:t>
            </a:r>
            <a:r>
              <a:rPr lang="es-ES" sz="2000" b="1" u="sng" dirty="0">
                <a:solidFill>
                  <a:srgbClr val="FF0000"/>
                </a:solidFill>
                <a:ea typeface="+mn-lt"/>
                <a:cs typeface="+mn-lt"/>
              </a:rPr>
              <a:t>regule materias relativas al desarrollo de los derechos fundamentales y de las libertades públicas, s</a:t>
            </a:r>
            <a:r>
              <a:rPr lang="es-ES" sz="2000" dirty="0">
                <a:ea typeface="+mn-lt"/>
                <a:cs typeface="+mn-lt"/>
              </a:rPr>
              <a:t>obre la aprobación de los estatutos de autonomía y el régimen electoral general y regulen otras materias previstas en la Constitución. Para su aprobación se requiere mayoría absoluta.</a:t>
            </a:r>
            <a:endParaRPr lang="es-ES" sz="2000" dirty="0"/>
          </a:p>
          <a:p>
            <a:r>
              <a:rPr lang="es-ES" sz="2000" b="1" dirty="0">
                <a:ea typeface="+mn-lt"/>
                <a:cs typeface="+mn-lt"/>
                <a:hlinkClick r:id="rId4"/>
              </a:rPr>
              <a:t>Ley ordinaria</a:t>
            </a:r>
            <a:r>
              <a:rPr lang="es-ES" sz="2000" b="1" dirty="0">
                <a:ea typeface="+mn-lt"/>
                <a:cs typeface="+mn-lt"/>
              </a:rPr>
              <a:t>:</a:t>
            </a:r>
            <a:r>
              <a:rPr lang="es-ES" sz="2000" dirty="0">
                <a:ea typeface="+mn-lt"/>
                <a:cs typeface="+mn-lt"/>
              </a:rPr>
              <a:t> siguiendo la lectura del citado artículo 81 de la CE, se entienden como tal las disposiciones con rango de ley cuyo ámbito comprende todas las materias no reservadas a la ley orgánica. La iniciativa legislativa de estas leyes corresponde al Gobierno, al Congreso, a las Asambleas de las CCAA o puede darse por petición popular (mínimo 500.000 firmas).</a:t>
            </a:r>
            <a:endParaRPr lang="es-ES" sz="2000" dirty="0"/>
          </a:p>
          <a:p>
            <a:r>
              <a:rPr lang="es-ES" sz="2000" dirty="0"/>
              <a:t>Se necesita mayoría simple</a:t>
            </a:r>
          </a:p>
          <a:p>
            <a:endParaRPr lang="es-ES" sz="200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23319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377A71B-23EE-65E9-91C5-36EE4B820815}"/>
              </a:ext>
            </a:extLst>
          </p:cNvPr>
          <p:cNvSpPr>
            <a:spLocks noGrp="1"/>
          </p:cNvSpPr>
          <p:nvPr>
            <p:ph type="title"/>
          </p:nvPr>
        </p:nvSpPr>
        <p:spPr>
          <a:xfrm>
            <a:off x="686834" y="1153572"/>
            <a:ext cx="3200400" cy="4461163"/>
          </a:xfrm>
        </p:spPr>
        <p:txBody>
          <a:bodyPr>
            <a:normAutofit/>
          </a:bodyPr>
          <a:lstStyle/>
          <a:p>
            <a:r>
              <a:rPr lang="es-ES">
                <a:solidFill>
                  <a:srgbClr val="FFFFFF"/>
                </a:solidFill>
              </a:rPr>
              <a:t>NORMAS CON FUERZA DE LEY</a:t>
            </a:r>
          </a:p>
        </p:txBody>
      </p:sp>
      <p:sp>
        <p:nvSpPr>
          <p:cNvPr id="3" name="Marcador de contenido 2">
            <a:extLst>
              <a:ext uri="{FF2B5EF4-FFF2-40B4-BE49-F238E27FC236}">
                <a16:creationId xmlns:a16="http://schemas.microsoft.com/office/drawing/2014/main" id="{1D8A5222-173D-E067-B806-B6AEFBFBA187}"/>
              </a:ext>
            </a:extLst>
          </p:cNvPr>
          <p:cNvSpPr>
            <a:spLocks noGrp="1"/>
          </p:cNvSpPr>
          <p:nvPr>
            <p:ph idx="1"/>
          </p:nvPr>
        </p:nvSpPr>
        <p:spPr>
          <a:xfrm>
            <a:off x="4447308" y="591344"/>
            <a:ext cx="6906491" cy="5585619"/>
          </a:xfrm>
        </p:spPr>
        <p:txBody>
          <a:bodyPr vert="horz" lIns="91440" tIns="45720" rIns="91440" bIns="45720" rtlCol="0" anchor="ctr">
            <a:normAutofit lnSpcReduction="10000"/>
          </a:bodyPr>
          <a:lstStyle/>
          <a:p>
            <a:pPr marL="0" indent="0">
              <a:buNone/>
            </a:pPr>
            <a:r>
              <a:rPr lang="es-ES" sz="2200" dirty="0">
                <a:ea typeface="+mn-lt"/>
                <a:cs typeface="+mn-lt"/>
              </a:rPr>
              <a:t>Existen dos tipos de </a:t>
            </a:r>
            <a:r>
              <a:rPr lang="es-ES" sz="2200" b="1" dirty="0">
                <a:ea typeface="+mn-lt"/>
                <a:cs typeface="+mn-lt"/>
              </a:rPr>
              <a:t>normas con fuerza de ley</a:t>
            </a:r>
            <a:r>
              <a:rPr lang="es-ES" sz="2200" dirty="0">
                <a:ea typeface="+mn-lt"/>
                <a:cs typeface="+mn-lt"/>
              </a:rPr>
              <a:t>, textos normativos que proceden del </a:t>
            </a:r>
            <a:r>
              <a:rPr lang="es-ES" sz="2200" b="1" dirty="0">
                <a:ea typeface="+mn-lt"/>
                <a:cs typeface="+mn-lt"/>
              </a:rPr>
              <a:t>poder ejecutivo </a:t>
            </a:r>
            <a:r>
              <a:rPr lang="es-ES" sz="2200" dirty="0">
                <a:ea typeface="+mn-lt"/>
                <a:cs typeface="+mn-lt"/>
              </a:rPr>
              <a:t>(no del poder legislativo), de ahí que no puedan considerarse leyes en sentido formal, aun cuando gocen de sus mismos atributos en cuanto a la jerarquía normativa. Estas son:</a:t>
            </a:r>
            <a:endParaRPr lang="es-ES" sz="2200" dirty="0"/>
          </a:p>
          <a:p>
            <a:r>
              <a:rPr lang="es-ES" sz="2200" b="1" dirty="0">
                <a:ea typeface="+mn-lt"/>
                <a:cs typeface="+mn-lt"/>
                <a:hlinkClick r:id="rId2"/>
              </a:rPr>
              <a:t>Decreto-ley</a:t>
            </a:r>
            <a:r>
              <a:rPr lang="es-ES" sz="2200" dirty="0">
                <a:ea typeface="+mn-lt"/>
                <a:cs typeface="+mn-lt"/>
              </a:rPr>
              <a:t>: se trata de disposiciones que emanan del Estado, tienen rango de ley y tienen carácter provisional ya que son dictados en casos de extraordinaria y urgente necesidad. Su aprobación se someterá a la totalidad del Congreso (artículo 86 de la CE).</a:t>
            </a:r>
            <a:endParaRPr lang="es-ES" sz="2200" dirty="0"/>
          </a:p>
          <a:p>
            <a:r>
              <a:rPr lang="es-ES" sz="2200" b="1" dirty="0">
                <a:ea typeface="+mn-lt"/>
                <a:cs typeface="+mn-lt"/>
                <a:hlinkClick r:id="rId3"/>
              </a:rPr>
              <a:t>Decreto legislativo</a:t>
            </a:r>
            <a:r>
              <a:rPr lang="es-ES" sz="2200" dirty="0">
                <a:ea typeface="+mn-lt"/>
                <a:cs typeface="+mn-lt"/>
              </a:rPr>
              <a:t>: la </a:t>
            </a:r>
            <a:r>
              <a:rPr lang="es-ES" sz="2200" dirty="0">
                <a:ea typeface="+mn-lt"/>
                <a:cs typeface="+mn-lt"/>
                <a:hlinkClick r:id="rId4"/>
              </a:rPr>
              <a:t>CE</a:t>
            </a:r>
            <a:r>
              <a:rPr lang="es-ES" sz="2200" dirty="0">
                <a:ea typeface="+mn-lt"/>
                <a:cs typeface="+mn-lt"/>
              </a:rPr>
              <a:t> regula explícitamente en su artículo 85 que son normas con rango de ley: «Las disposiciones del Gobierno que contengan legislación delegada recibirán el título de Decretos Legislativos».</a:t>
            </a:r>
            <a:endParaRPr lang="es-ES" sz="2200" dirty="0"/>
          </a:p>
          <a:p>
            <a:pPr marL="0" indent="0">
              <a:buNone/>
            </a:pPr>
            <a:r>
              <a:rPr lang="es-ES" sz="2200" b="1" dirty="0">
                <a:solidFill>
                  <a:srgbClr val="FF0000"/>
                </a:solidFill>
              </a:rPr>
              <a:t>Textos refundidos</a:t>
            </a:r>
            <a:r>
              <a:rPr lang="es-ES" sz="2200" dirty="0"/>
              <a:t> - Textos articulado</a:t>
            </a:r>
          </a:p>
          <a:p>
            <a:endParaRPr lang="es-ES" sz="2200" dirty="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1271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0">
            <a:extLst>
              <a:ext uri="{FF2B5EF4-FFF2-40B4-BE49-F238E27FC236}">
                <a16:creationId xmlns:a16="http://schemas.microsoft.com/office/drawing/2014/main" id="{CB6E2F43-29E9-49D9-91FC-E5FEFAAA7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Elementos multimedia en línea 3" title="Iniciativa legislativa">
            <a:hlinkClick r:id="" action="ppaction://media"/>
            <a:extLst>
              <a:ext uri="{FF2B5EF4-FFF2-40B4-BE49-F238E27FC236}">
                <a16:creationId xmlns:a16="http://schemas.microsoft.com/office/drawing/2014/main" id="{5ECCE00F-63BA-8FF2-51F5-BD0E5BDD311A}"/>
              </a:ext>
            </a:extLst>
          </p:cNvPr>
          <p:cNvPicPr>
            <a:picLocks noRot="1" noChangeAspect="1"/>
          </p:cNvPicPr>
          <p:nvPr>
            <a:videoFile r:link="rId1"/>
          </p:nvPr>
        </p:nvPicPr>
        <p:blipFill>
          <a:blip r:embed="rId3"/>
          <a:stretch>
            <a:fillRect/>
          </a:stretch>
        </p:blipFill>
        <p:spPr>
          <a:xfrm>
            <a:off x="6611058" y="2656252"/>
            <a:ext cx="5580942" cy="4185706"/>
          </a:xfrm>
          <a:custGeom>
            <a:avLst/>
            <a:gdLst/>
            <a:ahLst/>
            <a:cxnLst/>
            <a:rect l="l" t="t" r="r" b="b"/>
            <a:pathLst>
              <a:path w="5580942" h="5519103">
                <a:moveTo>
                  <a:pt x="169765" y="0"/>
                </a:moveTo>
                <a:lnTo>
                  <a:pt x="5580942" y="0"/>
                </a:lnTo>
                <a:lnTo>
                  <a:pt x="5580942" y="5519103"/>
                </a:lnTo>
                <a:lnTo>
                  <a:pt x="9100" y="5519103"/>
                </a:lnTo>
                <a:lnTo>
                  <a:pt x="0" y="5474029"/>
                </a:lnTo>
                <a:lnTo>
                  <a:pt x="0" y="169765"/>
                </a:lnTo>
                <a:cubicBezTo>
                  <a:pt x="0" y="76006"/>
                  <a:pt x="76006" y="0"/>
                  <a:pt x="169765" y="0"/>
                </a:cubicBezTo>
                <a:close/>
              </a:path>
            </a:pathLst>
          </a:custGeom>
        </p:spPr>
      </p:pic>
      <p:sp>
        <p:nvSpPr>
          <p:cNvPr id="20" name="Oval 12">
            <a:extLst>
              <a:ext uri="{FF2B5EF4-FFF2-40B4-BE49-F238E27FC236}">
                <a16:creationId xmlns:a16="http://schemas.microsoft.com/office/drawing/2014/main" id="{8E63CC27-1C86-4653-8866-79C24C5C5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5924" y="1656147"/>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Arc 14">
            <a:extLst>
              <a:ext uri="{FF2B5EF4-FFF2-40B4-BE49-F238E27FC236}">
                <a16:creationId xmlns:a16="http://schemas.microsoft.com/office/drawing/2014/main" id="{3BA62E19-CD42-4C09-B825-844B4943D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87212"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622ED612-BCC8-0F29-E576-1A7FF39AAC48}"/>
              </a:ext>
            </a:extLst>
          </p:cNvPr>
          <p:cNvSpPr>
            <a:spLocks noGrp="1"/>
          </p:cNvSpPr>
          <p:nvPr>
            <p:ph type="title"/>
          </p:nvPr>
        </p:nvSpPr>
        <p:spPr>
          <a:xfrm>
            <a:off x="838200" y="365125"/>
            <a:ext cx="10515600" cy="1325563"/>
          </a:xfrm>
        </p:spPr>
        <p:txBody>
          <a:bodyPr>
            <a:normAutofit/>
          </a:bodyPr>
          <a:lstStyle/>
          <a:p>
            <a:r>
              <a:rPr lang="es-ES"/>
              <a:t>LA INICIATIVA LEGISLATIVA</a:t>
            </a:r>
          </a:p>
        </p:txBody>
      </p:sp>
    </p:spTree>
    <p:extLst>
      <p:ext uri="{BB962C8B-B14F-4D97-AF65-F5344CB8AC3E}">
        <p14:creationId xmlns:p14="http://schemas.microsoft.com/office/powerpoint/2010/main" val="1207285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65F6D4-CC94-7FA5-A9E0-1CCADA13BB0D}"/>
              </a:ext>
            </a:extLst>
          </p:cNvPr>
          <p:cNvSpPr>
            <a:spLocks noGrp="1"/>
          </p:cNvSpPr>
          <p:nvPr>
            <p:ph type="title"/>
          </p:nvPr>
        </p:nvSpPr>
        <p:spPr/>
        <p:txBody>
          <a:bodyPr/>
          <a:lstStyle/>
          <a:p>
            <a:r>
              <a:rPr lang="es-ES" dirty="0"/>
              <a:t>LAS LEYES ORGÁNICAS</a:t>
            </a:r>
          </a:p>
        </p:txBody>
      </p:sp>
      <p:pic>
        <p:nvPicPr>
          <p:cNvPr id="4" name="Elementos multimedia en línea 3" title="Ley Orgánica">
            <a:hlinkClick r:id="" action="ppaction://media"/>
            <a:extLst>
              <a:ext uri="{FF2B5EF4-FFF2-40B4-BE49-F238E27FC236}">
                <a16:creationId xmlns:a16="http://schemas.microsoft.com/office/drawing/2014/main" id="{07EA860D-F184-E0BE-ACEF-906774406FDD}"/>
              </a:ext>
            </a:extLst>
          </p:cNvPr>
          <p:cNvPicPr>
            <a:picLocks noGrp="1" noRot="1" noChangeAspect="1"/>
          </p:cNvPicPr>
          <p:nvPr>
            <p:ph idx="1"/>
            <a:videoFile r:link="rId1"/>
          </p:nvPr>
        </p:nvPicPr>
        <p:blipFill>
          <a:blip r:embed="rId3"/>
          <a:stretch>
            <a:fillRect/>
          </a:stretch>
        </p:blipFill>
        <p:spPr>
          <a:xfrm>
            <a:off x="1219200" y="145757"/>
            <a:ext cx="9368589" cy="7026442"/>
          </a:xfrm>
        </p:spPr>
      </p:pic>
    </p:spTree>
    <p:extLst>
      <p:ext uri="{BB962C8B-B14F-4D97-AF65-F5344CB8AC3E}">
        <p14:creationId xmlns:p14="http://schemas.microsoft.com/office/powerpoint/2010/main" val="23611265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53890D08-477C-49C9-8322-ECA115675485}"/>
              </a:ext>
            </a:extLst>
          </p:cNvPr>
          <p:cNvSpPr>
            <a:spLocks noGrp="1"/>
          </p:cNvSpPr>
          <p:nvPr>
            <p:ph type="title"/>
          </p:nvPr>
        </p:nvSpPr>
        <p:spPr>
          <a:xfrm>
            <a:off x="686834" y="1153572"/>
            <a:ext cx="3200400" cy="4461163"/>
          </a:xfrm>
        </p:spPr>
        <p:txBody>
          <a:bodyPr>
            <a:normAutofit/>
          </a:bodyPr>
          <a:lstStyle/>
          <a:p>
            <a:r>
              <a:rPr lang="es-ES" dirty="0">
                <a:solidFill>
                  <a:srgbClr val="FFFFFF"/>
                </a:solidFill>
              </a:rPr>
              <a:t>Reglamentos</a:t>
            </a:r>
          </a:p>
        </p:txBody>
      </p:sp>
      <p:sp>
        <p:nvSpPr>
          <p:cNvPr id="3" name="Marcador de contenido 2">
            <a:extLst>
              <a:ext uri="{FF2B5EF4-FFF2-40B4-BE49-F238E27FC236}">
                <a16:creationId xmlns:a16="http://schemas.microsoft.com/office/drawing/2014/main" id="{ABC114F4-9A6A-7E93-6516-E68BF5359909}"/>
              </a:ext>
            </a:extLst>
          </p:cNvPr>
          <p:cNvSpPr>
            <a:spLocks noGrp="1"/>
          </p:cNvSpPr>
          <p:nvPr>
            <p:ph idx="1"/>
          </p:nvPr>
        </p:nvSpPr>
        <p:spPr>
          <a:xfrm>
            <a:off x="4447308" y="591344"/>
            <a:ext cx="6906491" cy="5585619"/>
          </a:xfrm>
        </p:spPr>
        <p:txBody>
          <a:bodyPr anchor="ctr">
            <a:normAutofit/>
          </a:bodyPr>
          <a:lstStyle/>
          <a:p>
            <a:pPr algn="just"/>
            <a:r>
              <a:rPr lang="es-ES" sz="1800" b="1" dirty="0">
                <a:solidFill>
                  <a:srgbClr val="202020"/>
                </a:solidFill>
              </a:rPr>
              <a:t>Son normas jurídicas de rango inferior a la ley  y que desarrollan esta .</a:t>
            </a:r>
          </a:p>
          <a:p>
            <a:pPr algn="just"/>
            <a:r>
              <a:rPr lang="es-ES" sz="1800" b="1" dirty="0">
                <a:solidFill>
                  <a:srgbClr val="202020"/>
                </a:solidFill>
              </a:rPr>
              <a:t>Las puede dictar el Gobierno y los Ministros ( entre otros) y se llaman Real Decreto y se llaman  Orden Ministerial</a:t>
            </a:r>
          </a:p>
          <a:p>
            <a:pPr algn="just"/>
            <a:endParaRPr lang="es-ES" sz="1400" dirty="0">
              <a:solidFill>
                <a:srgbClr val="202020"/>
              </a:solidFill>
            </a:endParaRPr>
          </a:p>
          <a:p>
            <a:pPr algn="just"/>
            <a:endParaRPr lang="es-ES" sz="1400" dirty="0">
              <a:solidFill>
                <a:srgbClr val="202020"/>
              </a:solidFill>
            </a:endParaRPr>
          </a:p>
          <a:p>
            <a:endParaRPr lang="es-ES" dirty="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Imagen 3" descr="Interfaz de usuario gráfica&#10;&#10;Descripción generada automáticamente">
            <a:extLst>
              <a:ext uri="{FF2B5EF4-FFF2-40B4-BE49-F238E27FC236}">
                <a16:creationId xmlns:a16="http://schemas.microsoft.com/office/drawing/2014/main" id="{98386040-430D-A224-04D3-7E876F78D0EC}"/>
              </a:ext>
            </a:extLst>
          </p:cNvPr>
          <p:cNvPicPr>
            <a:picLocks noChangeAspect="1"/>
          </p:cNvPicPr>
          <p:nvPr/>
        </p:nvPicPr>
        <p:blipFill>
          <a:blip r:embed="rId2"/>
          <a:stretch>
            <a:fillRect/>
          </a:stretch>
        </p:blipFill>
        <p:spPr>
          <a:xfrm>
            <a:off x="6761018" y="4120942"/>
            <a:ext cx="2743200" cy="971388"/>
          </a:xfrm>
          <a:prstGeom prst="rect">
            <a:avLst/>
          </a:prstGeom>
        </p:spPr>
      </p:pic>
    </p:spTree>
    <p:extLst>
      <p:ext uri="{BB962C8B-B14F-4D97-AF65-F5344CB8AC3E}">
        <p14:creationId xmlns:p14="http://schemas.microsoft.com/office/powerpoint/2010/main" val="30911604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5997EB93-0EE4-CE5F-3B37-77116F615523}"/>
              </a:ext>
            </a:extLst>
          </p:cNvPr>
          <p:cNvSpPr>
            <a:spLocks noGrp="1"/>
          </p:cNvSpPr>
          <p:nvPr>
            <p:ph type="title"/>
          </p:nvPr>
        </p:nvSpPr>
        <p:spPr>
          <a:xfrm>
            <a:off x="686834" y="1153572"/>
            <a:ext cx="3200400" cy="4461163"/>
          </a:xfrm>
        </p:spPr>
        <p:txBody>
          <a:bodyPr>
            <a:normAutofit/>
          </a:bodyPr>
          <a:lstStyle/>
          <a:p>
            <a:r>
              <a:rPr lang="es-ES" dirty="0">
                <a:solidFill>
                  <a:srgbClr val="FFFFFF"/>
                </a:solidFill>
              </a:rPr>
              <a:t>Convenio colectivo</a:t>
            </a:r>
          </a:p>
        </p:txBody>
      </p:sp>
      <p:sp>
        <p:nvSpPr>
          <p:cNvPr id="3" name="Marcador de contenido 2">
            <a:extLst>
              <a:ext uri="{FF2B5EF4-FFF2-40B4-BE49-F238E27FC236}">
                <a16:creationId xmlns:a16="http://schemas.microsoft.com/office/drawing/2014/main" id="{062A3093-36F2-0791-70E3-6D8EA5562D09}"/>
              </a:ext>
            </a:extLst>
          </p:cNvPr>
          <p:cNvSpPr>
            <a:spLocks noGrp="1"/>
          </p:cNvSpPr>
          <p:nvPr>
            <p:ph idx="1"/>
          </p:nvPr>
        </p:nvSpPr>
        <p:spPr>
          <a:xfrm>
            <a:off x="4447308" y="591344"/>
            <a:ext cx="6906491" cy="5585619"/>
          </a:xfrm>
        </p:spPr>
        <p:txBody>
          <a:bodyPr anchor="ctr">
            <a:normAutofit/>
          </a:bodyPr>
          <a:lstStyle/>
          <a:p>
            <a:r>
              <a:rPr lang="es-ES" dirty="0">
                <a:ea typeface="+mn-lt"/>
                <a:cs typeface="+mn-lt"/>
                <a:hlinkClick r:id="rId2"/>
              </a:rPr>
              <a:t>https://www.rtve.es/play/videos/aqui-hay-trabajo/para-sirve-convenio-colectivo/6548923/</a:t>
            </a:r>
            <a:r>
              <a:rPr lang="es-ES" dirty="0">
                <a:ea typeface="+mn-lt"/>
                <a:cs typeface="+mn-lt"/>
              </a:rPr>
              <a:t> </a:t>
            </a:r>
          </a:p>
          <a:p>
            <a:r>
              <a:rPr lang="es-ES" dirty="0">
                <a:ea typeface="+mn-lt"/>
                <a:cs typeface="+mn-lt"/>
                <a:hlinkClick r:id="rId3"/>
              </a:rPr>
              <a:t>https://www.rtve.es/play/videos/aqui-hay-trabajo/guia-para-conocer-convenio-colectivo/6890657/</a:t>
            </a:r>
            <a:r>
              <a:rPr lang="es-ES" dirty="0">
                <a:ea typeface="+mn-lt"/>
                <a:cs typeface="+mn-lt"/>
              </a:rPr>
              <a:t> </a:t>
            </a:r>
            <a:endParaRPr lang="es-ES" dirty="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80005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53890D08-477C-49C9-8322-ECA115675485}"/>
              </a:ext>
            </a:extLst>
          </p:cNvPr>
          <p:cNvSpPr>
            <a:spLocks noGrp="1"/>
          </p:cNvSpPr>
          <p:nvPr>
            <p:ph type="title"/>
          </p:nvPr>
        </p:nvSpPr>
        <p:spPr>
          <a:xfrm>
            <a:off x="686834" y="1153572"/>
            <a:ext cx="3200400" cy="4461163"/>
          </a:xfrm>
        </p:spPr>
        <p:txBody>
          <a:bodyPr>
            <a:normAutofit/>
          </a:bodyPr>
          <a:lstStyle/>
          <a:p>
            <a:r>
              <a:rPr lang="es-ES" dirty="0">
                <a:solidFill>
                  <a:srgbClr val="FFFFFF"/>
                </a:solidFill>
              </a:rPr>
              <a:t>Convenio</a:t>
            </a:r>
          </a:p>
        </p:txBody>
      </p:sp>
      <p:sp>
        <p:nvSpPr>
          <p:cNvPr id="3" name="Marcador de contenido 2">
            <a:extLst>
              <a:ext uri="{FF2B5EF4-FFF2-40B4-BE49-F238E27FC236}">
                <a16:creationId xmlns:a16="http://schemas.microsoft.com/office/drawing/2014/main" id="{ABC114F4-9A6A-7E93-6516-E68BF5359909}"/>
              </a:ext>
            </a:extLst>
          </p:cNvPr>
          <p:cNvSpPr>
            <a:spLocks noGrp="1"/>
          </p:cNvSpPr>
          <p:nvPr>
            <p:ph idx="1"/>
          </p:nvPr>
        </p:nvSpPr>
        <p:spPr>
          <a:xfrm>
            <a:off x="4447308" y="591344"/>
            <a:ext cx="6906491" cy="5585619"/>
          </a:xfrm>
        </p:spPr>
        <p:txBody>
          <a:bodyPr anchor="ctr">
            <a:normAutofit/>
          </a:bodyPr>
          <a:lstStyle/>
          <a:p>
            <a:pPr algn="just"/>
            <a:r>
              <a:rPr lang="es-ES" sz="2400" b="1" dirty="0">
                <a:solidFill>
                  <a:srgbClr val="202020"/>
                </a:solidFill>
                <a:ea typeface="+mn-lt"/>
                <a:cs typeface="+mn-lt"/>
              </a:rPr>
              <a:t>El convenio colectivo es un acuerdo escrito, negociado entre los representantes de los trabajadores y de las empresas.</a:t>
            </a:r>
            <a:endParaRPr lang="es-ES" sz="2400" b="1" dirty="0">
              <a:solidFill>
                <a:srgbClr val="202020"/>
              </a:solidFill>
            </a:endParaRPr>
          </a:p>
          <a:p>
            <a:pPr algn="just"/>
            <a:endParaRPr lang="es-ES" sz="2400" b="1" dirty="0">
              <a:solidFill>
                <a:srgbClr val="202020"/>
              </a:solidFill>
            </a:endParaRPr>
          </a:p>
          <a:p>
            <a:pPr algn="just"/>
            <a:r>
              <a:rPr lang="es-ES" sz="2400" b="1" dirty="0">
                <a:solidFill>
                  <a:srgbClr val="202020"/>
                </a:solidFill>
                <a:ea typeface="+mn-lt"/>
                <a:cs typeface="+mn-lt"/>
              </a:rPr>
              <a:t>Cada empresa aplica un convenio colectivo a las relaciones laborales que establece con sus plantillas.</a:t>
            </a:r>
            <a:endParaRPr lang="es-ES" sz="2400" b="1" dirty="0">
              <a:solidFill>
                <a:srgbClr val="202020"/>
              </a:solidFill>
            </a:endParaRPr>
          </a:p>
          <a:p>
            <a:pPr algn="just"/>
            <a:endParaRPr lang="es-ES" sz="1400" dirty="0">
              <a:solidFill>
                <a:srgbClr val="202020"/>
              </a:solidFill>
            </a:endParaRPr>
          </a:p>
          <a:p>
            <a:pPr algn="just"/>
            <a:endParaRPr lang="es-ES" sz="1400" dirty="0">
              <a:solidFill>
                <a:srgbClr val="202020"/>
              </a:solidFill>
            </a:endParaRPr>
          </a:p>
          <a:p>
            <a:endParaRPr lang="es-ES" dirty="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2421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A5ED585-FEBB-4DAD-84C0-97BEE6C36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8933" y="4841194"/>
            <a:ext cx="1737401" cy="959536"/>
          </a:xfrm>
          <a:custGeom>
            <a:avLst/>
            <a:gdLst/>
            <a:ahLst/>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EF6AC352-A720-4DB3-87CA-A33B0607CA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8ECBFEF8-9038-4E5E-A5F1-E4DC23035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n 4" descr="Interfaz de usuario gráfica&#10;&#10;Descripción generada automáticamente">
            <a:extLst>
              <a:ext uri="{FF2B5EF4-FFF2-40B4-BE49-F238E27FC236}">
                <a16:creationId xmlns:a16="http://schemas.microsoft.com/office/drawing/2014/main" id="{E1CCA6A2-96FE-97EA-FACF-1106D744BA67}"/>
              </a:ext>
            </a:extLst>
          </p:cNvPr>
          <p:cNvPicPr>
            <a:picLocks noGrp="1" noChangeAspect="1"/>
          </p:cNvPicPr>
          <p:nvPr>
            <p:ph idx="1"/>
          </p:nvPr>
        </p:nvPicPr>
        <p:blipFill rotWithShape="1">
          <a:blip r:embed="rId2"/>
          <a:srcRect t="17341" r="1" b="9623"/>
          <a:stretch/>
        </p:blipFill>
        <p:spPr>
          <a:xfrm>
            <a:off x="261682" y="233061"/>
            <a:ext cx="11668636" cy="6391879"/>
          </a:xfrm>
          <a:custGeom>
            <a:avLst/>
            <a:gdLst/>
            <a:ahLst/>
            <a:cxnLst/>
            <a:rect l="l" t="t" r="r" b="b"/>
            <a:pathLst>
              <a:path w="11668636" h="6391879">
                <a:moveTo>
                  <a:pt x="82200" y="0"/>
                </a:moveTo>
                <a:lnTo>
                  <a:pt x="11586436" y="0"/>
                </a:lnTo>
                <a:cubicBezTo>
                  <a:pt x="11631834" y="0"/>
                  <a:pt x="11668636" y="36802"/>
                  <a:pt x="11668636" y="82200"/>
                </a:cubicBezTo>
                <a:lnTo>
                  <a:pt x="11668636" y="6309679"/>
                </a:lnTo>
                <a:cubicBezTo>
                  <a:pt x="11668636" y="6355077"/>
                  <a:pt x="11631834" y="6391879"/>
                  <a:pt x="11586436" y="6391879"/>
                </a:cubicBezTo>
                <a:lnTo>
                  <a:pt x="82200" y="6391879"/>
                </a:lnTo>
                <a:cubicBezTo>
                  <a:pt x="36802" y="6391879"/>
                  <a:pt x="0" y="6355077"/>
                  <a:pt x="0" y="6309679"/>
                </a:cubicBezTo>
                <a:lnTo>
                  <a:pt x="0" y="82200"/>
                </a:lnTo>
                <a:cubicBezTo>
                  <a:pt x="0" y="36802"/>
                  <a:pt x="36802" y="0"/>
                  <a:pt x="82200" y="0"/>
                </a:cubicBezTo>
                <a:close/>
              </a:path>
            </a:pathLst>
          </a:custGeom>
        </p:spPr>
      </p:pic>
      <p:sp>
        <p:nvSpPr>
          <p:cNvPr id="15" name="Arc 14">
            <a:extLst>
              <a:ext uri="{FF2B5EF4-FFF2-40B4-BE49-F238E27FC236}">
                <a16:creationId xmlns:a16="http://schemas.microsoft.com/office/drawing/2014/main" id="{F37E8EB2-7BE0-4F3D-921C-F4E9C2C149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7715">
            <a:off x="8958979" y="368138"/>
            <a:ext cx="2987899" cy="2987899"/>
          </a:xfrm>
          <a:prstGeom prst="arc">
            <a:avLst>
              <a:gd name="adj1" fmla="val 16200000"/>
              <a:gd name="adj2" fmla="val 2287352"/>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E77AE46B-A945-4A7E-9911-903176079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69" y="5694291"/>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0424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D9E245D7-AEC7-A147-1986-A4579DCCA704}"/>
              </a:ext>
            </a:extLst>
          </p:cNvPr>
          <p:cNvSpPr>
            <a:spLocks noGrp="1"/>
          </p:cNvSpPr>
          <p:nvPr>
            <p:ph type="title"/>
          </p:nvPr>
        </p:nvSpPr>
        <p:spPr>
          <a:xfrm>
            <a:off x="686834" y="1153572"/>
            <a:ext cx="3200400" cy="4461163"/>
          </a:xfrm>
        </p:spPr>
        <p:txBody>
          <a:bodyPr>
            <a:normAutofit/>
          </a:bodyPr>
          <a:lstStyle/>
          <a:p>
            <a:r>
              <a:rPr lang="es-ES" dirty="0">
                <a:solidFill>
                  <a:srgbClr val="FFFFFF"/>
                </a:solidFill>
              </a:rPr>
              <a:t>Contrato de trabajo</a:t>
            </a:r>
            <a:br>
              <a:rPr lang="es-ES" dirty="0">
                <a:solidFill>
                  <a:srgbClr val="FFFFFF"/>
                </a:solidFill>
              </a:rPr>
            </a:br>
            <a:endParaRPr lang="es-ES" dirty="0">
              <a:solidFill>
                <a:srgbClr val="FFFFFF"/>
              </a:solidFill>
            </a:endParaRPr>
          </a:p>
        </p:txBody>
      </p:sp>
      <p:sp>
        <p:nvSpPr>
          <p:cNvPr id="3" name="Marcador de contenido 2">
            <a:extLst>
              <a:ext uri="{FF2B5EF4-FFF2-40B4-BE49-F238E27FC236}">
                <a16:creationId xmlns:a16="http://schemas.microsoft.com/office/drawing/2014/main" id="{7508E833-3E7F-41D6-1444-D2D13EA4EF30}"/>
              </a:ext>
            </a:extLst>
          </p:cNvPr>
          <p:cNvSpPr>
            <a:spLocks noGrp="1"/>
          </p:cNvSpPr>
          <p:nvPr>
            <p:ph idx="1"/>
          </p:nvPr>
        </p:nvSpPr>
        <p:spPr>
          <a:xfrm>
            <a:off x="4447308" y="591344"/>
            <a:ext cx="6906491" cy="5585619"/>
          </a:xfrm>
        </p:spPr>
        <p:txBody>
          <a:bodyPr anchor="ctr">
            <a:normAutofit/>
          </a:bodyPr>
          <a:lstStyle/>
          <a:p>
            <a:r>
              <a:rPr lang="es-ES" b="1" dirty="0">
                <a:ea typeface="+mn-lt"/>
                <a:cs typeface="+mn-lt"/>
              </a:rPr>
              <a:t>El contrato de trabajo es el acuerdo libremente celebrado entre una persona trabajadora y una empresa</a:t>
            </a:r>
          </a:p>
          <a:p>
            <a:endParaRPr lang="es-ES" b="1" dirty="0"/>
          </a:p>
          <a:p>
            <a:r>
              <a:rPr lang="es-ES" b="1" dirty="0">
                <a:ea typeface="+mn-lt"/>
                <a:cs typeface="+mn-lt"/>
              </a:rPr>
              <a:t>En el contrato de trabajo se establecen las condiciones particulares de cada relación laboral: jornada, horario, funciones, salario, vacaciones, etc.</a:t>
            </a:r>
            <a:endParaRPr lang="es-ES" b="1" dirty="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3531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7BCC24E-0565-2BA5-1558-A2049A53B81D}"/>
              </a:ext>
            </a:extLst>
          </p:cNvPr>
          <p:cNvSpPr>
            <a:spLocks noGrp="1"/>
          </p:cNvSpPr>
          <p:nvPr>
            <p:ph type="title"/>
          </p:nvPr>
        </p:nvSpPr>
        <p:spPr>
          <a:xfrm>
            <a:off x="686834" y="1153572"/>
            <a:ext cx="3200400" cy="4461163"/>
          </a:xfrm>
        </p:spPr>
        <p:txBody>
          <a:bodyPr>
            <a:normAutofit/>
          </a:bodyPr>
          <a:lstStyle/>
          <a:p>
            <a:r>
              <a:rPr lang="es-ES" dirty="0">
                <a:solidFill>
                  <a:srgbClr val="FFFFFF"/>
                </a:solidFill>
              </a:rPr>
              <a:t>Usos y costumbres</a:t>
            </a:r>
          </a:p>
        </p:txBody>
      </p:sp>
      <p:sp>
        <p:nvSpPr>
          <p:cNvPr id="3" name="Marcador de contenido 2">
            <a:extLst>
              <a:ext uri="{FF2B5EF4-FFF2-40B4-BE49-F238E27FC236}">
                <a16:creationId xmlns:a16="http://schemas.microsoft.com/office/drawing/2014/main" id="{0FB87560-93D6-AFA8-1E26-35EA1356A510}"/>
              </a:ext>
            </a:extLst>
          </p:cNvPr>
          <p:cNvSpPr>
            <a:spLocks noGrp="1"/>
          </p:cNvSpPr>
          <p:nvPr>
            <p:ph idx="1"/>
          </p:nvPr>
        </p:nvSpPr>
        <p:spPr>
          <a:xfrm>
            <a:off x="4447308" y="591344"/>
            <a:ext cx="6906491" cy="5585619"/>
          </a:xfrm>
        </p:spPr>
        <p:txBody>
          <a:bodyPr anchor="ctr">
            <a:normAutofit/>
          </a:bodyPr>
          <a:lstStyle/>
          <a:p>
            <a:r>
              <a:rPr lang="es-ES" b="1" dirty="0">
                <a:ea typeface="+mn-lt"/>
                <a:cs typeface="+mn-lt"/>
              </a:rPr>
              <a:t>Una costumbre jurídica es una norma de conducta que se repite y que es considerada obligatoria por la comunidad donde se desarrolla.</a:t>
            </a:r>
          </a:p>
          <a:p>
            <a:endParaRPr lang="es-ES" b="1" dirty="0"/>
          </a:p>
          <a:p>
            <a:r>
              <a:rPr lang="es-ES" b="1" dirty="0">
                <a:ea typeface="+mn-lt"/>
                <a:cs typeface="+mn-lt"/>
              </a:rPr>
              <a:t>Los usos y costumbres deben ser locales y profesionales. Solo se aplican cuando no existe una ley, un convenio o un contrato, o cuando la propia ley se refiera a ellos.</a:t>
            </a:r>
            <a:endParaRPr lang="es-ES" b="1" dirty="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33215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B16AC1-FAFC-25E7-2950-6D37F8DE3F63}"/>
              </a:ext>
            </a:extLst>
          </p:cNvPr>
          <p:cNvSpPr>
            <a:spLocks noGrp="1"/>
          </p:cNvSpPr>
          <p:nvPr>
            <p:ph type="title"/>
          </p:nvPr>
        </p:nvSpPr>
        <p:spPr/>
        <p:txBody>
          <a:bodyPr/>
          <a:lstStyle/>
          <a:p>
            <a:r>
              <a:rPr lang="es-ES" dirty="0"/>
              <a:t>CAPTURA Y RESPONDE </a:t>
            </a:r>
          </a:p>
        </p:txBody>
      </p:sp>
      <p:pic>
        <p:nvPicPr>
          <p:cNvPr id="4" name="Imagen 4" descr="Código QR&#10;&#10;Descripción generada automáticamente">
            <a:extLst>
              <a:ext uri="{FF2B5EF4-FFF2-40B4-BE49-F238E27FC236}">
                <a16:creationId xmlns:a16="http://schemas.microsoft.com/office/drawing/2014/main" id="{D8BF801C-935F-419D-841D-CB73DC2B6E55}"/>
              </a:ext>
            </a:extLst>
          </p:cNvPr>
          <p:cNvPicPr>
            <a:picLocks noGrp="1" noChangeAspect="1"/>
          </p:cNvPicPr>
          <p:nvPr>
            <p:ph idx="1"/>
          </p:nvPr>
        </p:nvPicPr>
        <p:blipFill>
          <a:blip r:embed="rId2"/>
          <a:stretch>
            <a:fillRect/>
          </a:stretch>
        </p:blipFill>
        <p:spPr>
          <a:xfrm>
            <a:off x="4166129" y="1825625"/>
            <a:ext cx="3859742" cy="3859742"/>
          </a:xfrm>
        </p:spPr>
      </p:pic>
    </p:spTree>
    <p:extLst>
      <p:ext uri="{BB962C8B-B14F-4D97-AF65-F5344CB8AC3E}">
        <p14:creationId xmlns:p14="http://schemas.microsoft.com/office/powerpoint/2010/main" val="4852716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6" descr="Interfaz de usuario gráfica, Texto&#10;&#10;Descripción generada automáticamente">
            <a:extLst>
              <a:ext uri="{FF2B5EF4-FFF2-40B4-BE49-F238E27FC236}">
                <a16:creationId xmlns:a16="http://schemas.microsoft.com/office/drawing/2014/main" id="{ED69C90F-FE29-3584-9677-71CC8FC41B8F}"/>
              </a:ext>
            </a:extLst>
          </p:cNvPr>
          <p:cNvPicPr>
            <a:picLocks noGrp="1" noChangeAspect="1"/>
          </p:cNvPicPr>
          <p:nvPr>
            <p:ph idx="1"/>
          </p:nvPr>
        </p:nvPicPr>
        <p:blipFill>
          <a:blip r:embed="rId2"/>
          <a:stretch>
            <a:fillRect/>
          </a:stretch>
        </p:blipFill>
        <p:spPr>
          <a:xfrm>
            <a:off x="2280878" y="215361"/>
            <a:ext cx="6537564" cy="6447665"/>
          </a:xfrm>
        </p:spPr>
      </p:pic>
    </p:spTree>
    <p:extLst>
      <p:ext uri="{BB962C8B-B14F-4D97-AF65-F5344CB8AC3E}">
        <p14:creationId xmlns:p14="http://schemas.microsoft.com/office/powerpoint/2010/main" val="32422165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sz="quarter" idx="1"/>
          </p:nvPr>
        </p:nvPicPr>
        <p:blipFill>
          <a:blip r:embed="rId2" cstate="print"/>
          <a:srcRect/>
          <a:stretch>
            <a:fillRect/>
          </a:stretch>
        </p:blipFill>
        <p:spPr bwMode="auto">
          <a:xfrm>
            <a:off x="2376562" y="548681"/>
            <a:ext cx="7175822" cy="5925145"/>
          </a:xfrm>
          <a:prstGeom prst="rect">
            <a:avLst/>
          </a:prstGeom>
          <a:noFill/>
          <a:ln w="9525">
            <a:noFill/>
            <a:miter lim="800000"/>
            <a:headEnd/>
            <a:tailEnd/>
          </a:ln>
        </p:spPr>
      </p:pic>
    </p:spTree>
    <p:extLst>
      <p:ext uri="{BB962C8B-B14F-4D97-AF65-F5344CB8AC3E}">
        <p14:creationId xmlns:p14="http://schemas.microsoft.com/office/powerpoint/2010/main" val="33839842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981200" y="274638"/>
            <a:ext cx="7467600" cy="778098"/>
          </a:xfrm>
        </p:spPr>
        <p:txBody>
          <a:bodyPr/>
          <a:lstStyle/>
          <a:p>
            <a:r>
              <a:rPr lang="es-ES" dirty="0"/>
              <a:t>ACTIVIDAD</a:t>
            </a:r>
          </a:p>
        </p:txBody>
      </p:sp>
      <p:sp>
        <p:nvSpPr>
          <p:cNvPr id="3" name="2 Marcador de contenido"/>
          <p:cNvSpPr>
            <a:spLocks noGrp="1"/>
          </p:cNvSpPr>
          <p:nvPr>
            <p:ph sz="quarter" idx="1"/>
          </p:nvPr>
        </p:nvSpPr>
        <p:spPr/>
        <p:txBody>
          <a:bodyPr>
            <a:normAutofit lnSpcReduction="10000"/>
          </a:bodyPr>
          <a:lstStyle/>
          <a:p>
            <a:pPr>
              <a:buNone/>
            </a:pPr>
            <a:r>
              <a:rPr lang="es-ES" dirty="0"/>
              <a:t>Indica si las siguientes afirmaciones son correctas o incorrectas y explica por qué. </a:t>
            </a:r>
          </a:p>
          <a:p>
            <a:pPr marL="457200" indent="-457200">
              <a:buFont typeface="+mj-lt"/>
              <a:buAutoNum type="alphaLcParenR"/>
            </a:pPr>
            <a:r>
              <a:rPr lang="es-ES" dirty="0"/>
              <a:t>Un convenio puede mejorar las vacaciones que establece el Estatuto de los Trabajadores. </a:t>
            </a:r>
          </a:p>
          <a:p>
            <a:pPr marL="457200" indent="-457200">
              <a:buFont typeface="+mj-lt"/>
              <a:buAutoNum type="alphaLcParenR"/>
            </a:pPr>
            <a:r>
              <a:rPr lang="es-ES" dirty="0"/>
              <a:t>Un contrato puede establecer un salario inferior al convenio. </a:t>
            </a:r>
          </a:p>
          <a:p>
            <a:pPr marL="457200" indent="-457200">
              <a:buFont typeface="+mj-lt"/>
              <a:buAutoNum type="alphaLcParenR"/>
            </a:pPr>
            <a:r>
              <a:rPr lang="es-ES" dirty="0"/>
              <a:t>El trabajador puede renunciar a parte del salario que le corresponde por convenio a cambio de un contrato indefinido. </a:t>
            </a:r>
          </a:p>
          <a:p>
            <a:pPr marL="457200" indent="-457200">
              <a:buFont typeface="+mj-lt"/>
              <a:buAutoNum type="alphaLcParenR"/>
            </a:pPr>
            <a:r>
              <a:rPr lang="es-ES" dirty="0"/>
              <a:t>El trabajador tiene derecho a un seguro médico privado que la empresa viene pagando desde hace diez años, aunque se suprimió para los trabajadores de nuevo ingreso. </a:t>
            </a:r>
          </a:p>
          <a:p>
            <a:endParaRPr lang="es-ES" dirty="0"/>
          </a:p>
          <a:p>
            <a:endParaRPr lang="es-ES" dirty="0"/>
          </a:p>
        </p:txBody>
      </p:sp>
    </p:spTree>
    <p:extLst>
      <p:ext uri="{BB962C8B-B14F-4D97-AF65-F5344CB8AC3E}">
        <p14:creationId xmlns:p14="http://schemas.microsoft.com/office/powerpoint/2010/main" val="9791646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ACTIVIDAD </a:t>
            </a:r>
          </a:p>
        </p:txBody>
      </p:sp>
      <p:sp>
        <p:nvSpPr>
          <p:cNvPr id="3" name="2 Marcador de contenido"/>
          <p:cNvSpPr>
            <a:spLocks noGrp="1"/>
          </p:cNvSpPr>
          <p:nvPr>
            <p:ph sz="quarter" idx="1"/>
          </p:nvPr>
        </p:nvSpPr>
        <p:spPr/>
        <p:txBody>
          <a:bodyPr/>
          <a:lstStyle/>
          <a:p>
            <a:pPr>
              <a:buNone/>
            </a:pPr>
            <a:r>
              <a:rPr lang="es-ES" dirty="0"/>
              <a:t>Jorge, que trabaja como mecánico en un taller, va a ser padre por primera vez y disfrutará del permiso de paternidad. Además de la prestación de la Seguridad Social de veintiocho </a:t>
            </a:r>
            <a:r>
              <a:rPr lang="es-ES"/>
              <a:t>días, en </a:t>
            </a:r>
            <a:r>
              <a:rPr lang="es-ES" dirty="0"/>
              <a:t>el convenio colectivo de su empresa se conceden otros cinco días de permiso </a:t>
            </a:r>
            <a:r>
              <a:rPr lang="es-ES"/>
              <a:t>retribuido en lugar </a:t>
            </a:r>
            <a:r>
              <a:rPr lang="es-ES" dirty="0"/>
              <a:t>de los dos que establece el ET cuando el nacimiento se produce en la misma localidad.</a:t>
            </a:r>
          </a:p>
          <a:p>
            <a:pPr>
              <a:buNone/>
            </a:pPr>
            <a:r>
              <a:rPr lang="es-ES" dirty="0"/>
              <a:t>¿Es legal que su convenio establezca más días de permiso que los que señala la ley?</a:t>
            </a:r>
          </a:p>
        </p:txBody>
      </p:sp>
    </p:spTree>
    <p:extLst>
      <p:ext uri="{BB962C8B-B14F-4D97-AF65-F5344CB8AC3E}">
        <p14:creationId xmlns:p14="http://schemas.microsoft.com/office/powerpoint/2010/main" val="30350488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981200" y="274638"/>
            <a:ext cx="7467600" cy="778098"/>
          </a:xfrm>
        </p:spPr>
        <p:txBody>
          <a:bodyPr/>
          <a:lstStyle/>
          <a:p>
            <a:r>
              <a:rPr lang="es-ES"/>
              <a:t>ACTIVIDAD</a:t>
            </a:r>
          </a:p>
        </p:txBody>
      </p:sp>
      <p:sp>
        <p:nvSpPr>
          <p:cNvPr id="3" name="2 Marcador de contenido"/>
          <p:cNvSpPr>
            <a:spLocks noGrp="1"/>
          </p:cNvSpPr>
          <p:nvPr>
            <p:ph sz="quarter" idx="1"/>
          </p:nvPr>
        </p:nvSpPr>
        <p:spPr/>
        <p:txBody>
          <a:bodyPr vert="horz" lIns="91440" tIns="45720" rIns="91440" bIns="45720" anchor="t">
            <a:normAutofit lnSpcReduction="10000"/>
          </a:bodyPr>
          <a:lstStyle/>
          <a:p>
            <a:pPr>
              <a:buNone/>
            </a:pPr>
            <a:r>
              <a:rPr lang="es-ES"/>
              <a:t>Indica si las siguientes afirmaciones son correctas o incorrectas y explica por qué. </a:t>
            </a:r>
          </a:p>
          <a:p>
            <a:pPr marL="457200" indent="-457200">
              <a:buFont typeface="+mj-lt"/>
              <a:buAutoNum type="alphaLcParenR"/>
            </a:pPr>
            <a:r>
              <a:rPr lang="es-ES"/>
              <a:t>Un convenio puede mejorar las vacaciones que establece el Estatuto de los Trabajadores. </a:t>
            </a:r>
            <a:r>
              <a:rPr lang="es-ES">
                <a:solidFill>
                  <a:srgbClr val="FF0000"/>
                </a:solidFill>
              </a:rPr>
              <a:t>Si por el P. de norma mínima</a:t>
            </a:r>
          </a:p>
          <a:p>
            <a:pPr marL="457200" indent="-457200">
              <a:buAutoNum type="alphaLcParenR"/>
            </a:pPr>
            <a:r>
              <a:rPr lang="es-ES"/>
              <a:t>Un contrato puede establecer un salario inferior al convenio. </a:t>
            </a:r>
            <a:r>
              <a:rPr lang="es-ES">
                <a:solidFill>
                  <a:srgbClr val="FF0000"/>
                </a:solidFill>
              </a:rPr>
              <a:t>No, por el principio de norma mínima</a:t>
            </a:r>
          </a:p>
          <a:p>
            <a:pPr marL="457200" indent="-457200">
              <a:buFont typeface="+mj-lt"/>
              <a:buAutoNum type="alphaLcParenR"/>
            </a:pPr>
            <a:r>
              <a:rPr lang="es-ES"/>
              <a:t>El trabajador puede renunciar a parte del salario que le corresponde por convenio a cambio de un contrato indefinido. </a:t>
            </a:r>
            <a:r>
              <a:rPr lang="es-ES">
                <a:solidFill>
                  <a:srgbClr val="FF0000"/>
                </a:solidFill>
              </a:rPr>
              <a:t>No por el principio de irrenunciabilidad de derechos</a:t>
            </a:r>
          </a:p>
          <a:p>
            <a:pPr marL="457200" indent="-457200">
              <a:buFont typeface="+mj-lt"/>
              <a:buAutoNum type="alphaLcParenR"/>
            </a:pPr>
            <a:r>
              <a:rPr lang="es-ES"/>
              <a:t>El trabajador tiene derecho a un seguro médico privado que la empresa viene pagando desde hace diez años, aunque se suprimió para los trabajadores de nuevo ingreso.  </a:t>
            </a:r>
            <a:r>
              <a:rPr lang="es-ES" err="1"/>
              <a:t>Ppio</a:t>
            </a:r>
            <a:r>
              <a:rPr lang="es-ES"/>
              <a:t> condición más beneficiosa</a:t>
            </a:r>
          </a:p>
          <a:p>
            <a:endParaRPr lang="es-ES"/>
          </a:p>
          <a:p>
            <a:endParaRPr lang="es-ES"/>
          </a:p>
        </p:txBody>
      </p:sp>
    </p:spTree>
    <p:extLst>
      <p:ext uri="{BB962C8B-B14F-4D97-AF65-F5344CB8AC3E}">
        <p14:creationId xmlns:p14="http://schemas.microsoft.com/office/powerpoint/2010/main" val="40476089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EF039A-4BB6-A7DD-1ECB-E1E18816B138}"/>
              </a:ext>
            </a:extLst>
          </p:cNvPr>
          <p:cNvSpPr>
            <a:spLocks noGrp="1"/>
          </p:cNvSpPr>
          <p:nvPr>
            <p:ph type="title"/>
          </p:nvPr>
        </p:nvSpPr>
        <p:spPr/>
        <p:txBody>
          <a:bodyPr/>
          <a:lstStyle/>
          <a:p>
            <a:r>
              <a:rPr lang="es-ES"/>
              <a:t>Actividades </a:t>
            </a:r>
          </a:p>
        </p:txBody>
      </p:sp>
      <p:sp>
        <p:nvSpPr>
          <p:cNvPr id="3" name="Marcador de contenido 2">
            <a:extLst>
              <a:ext uri="{FF2B5EF4-FFF2-40B4-BE49-F238E27FC236}">
                <a16:creationId xmlns:a16="http://schemas.microsoft.com/office/drawing/2014/main" id="{D8DB3EA8-705C-3326-B9C4-6991B054A01A}"/>
              </a:ext>
            </a:extLst>
          </p:cNvPr>
          <p:cNvSpPr>
            <a:spLocks noGrp="1"/>
          </p:cNvSpPr>
          <p:nvPr>
            <p:ph idx="1"/>
          </p:nvPr>
        </p:nvSpPr>
        <p:spPr/>
        <p:txBody>
          <a:bodyPr vert="horz" lIns="91440" tIns="45720" rIns="91440" bIns="45720" rtlCol="0" anchor="t">
            <a:normAutofit/>
          </a:bodyPr>
          <a:lstStyle/>
          <a:p>
            <a:pPr marL="0" indent="0">
              <a:buNone/>
            </a:pPr>
            <a:r>
              <a:rPr lang="es-ES" b="1">
                <a:ea typeface="+mn-lt"/>
                <a:cs typeface="+mn-lt"/>
              </a:rPr>
              <a:t>5.</a:t>
            </a:r>
            <a:r>
              <a:rPr lang="es-ES">
                <a:ea typeface="+mn-lt"/>
                <a:cs typeface="+mn-lt"/>
              </a:rPr>
              <a:t>El Estatuto de los Trabajadores establece el derecho de la persona trabajadora a recibir una indemnización de 33 días por año trabajado, con un máximo de 24 mensualidades, por despido improcedente. Señala si sería posible que se suprimiera esta indemnización en un convenio colectivo.</a:t>
            </a:r>
            <a:endParaRPr lang="es-ES"/>
          </a:p>
        </p:txBody>
      </p:sp>
    </p:spTree>
    <p:extLst>
      <p:ext uri="{BB962C8B-B14F-4D97-AF65-F5344CB8AC3E}">
        <p14:creationId xmlns:p14="http://schemas.microsoft.com/office/powerpoint/2010/main" val="26064476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CD43D29-F500-EB04-141B-0C64318BC4AB}"/>
              </a:ext>
            </a:extLst>
          </p:cNvPr>
          <p:cNvSpPr>
            <a:spLocks noGrp="1"/>
          </p:cNvSpPr>
          <p:nvPr>
            <p:ph idx="1"/>
          </p:nvPr>
        </p:nvSpPr>
        <p:spPr>
          <a:xfrm>
            <a:off x="695325" y="768350"/>
            <a:ext cx="10515600" cy="4888442"/>
          </a:xfrm>
        </p:spPr>
        <p:txBody>
          <a:bodyPr vert="horz" lIns="91440" tIns="45720" rIns="91440" bIns="45720" rtlCol="0" anchor="t">
            <a:normAutofit fontScale="77500" lnSpcReduction="20000"/>
          </a:bodyPr>
          <a:lstStyle/>
          <a:p>
            <a:pPr marL="0" indent="0" algn="just">
              <a:buNone/>
            </a:pPr>
            <a:r>
              <a:rPr lang="es-ES" b="1" dirty="0">
                <a:ea typeface="+mn-lt"/>
                <a:cs typeface="+mn-lt"/>
              </a:rPr>
              <a:t>8.</a:t>
            </a:r>
            <a:r>
              <a:rPr lang="es-ES" dirty="0">
                <a:ea typeface="+mn-lt"/>
                <a:cs typeface="+mn-lt"/>
              </a:rPr>
              <a:t>Indica si las situaciones que se presentan a continuación se ajustan a la legalidad de acuerdo con los principios de aplicación de las normas laborales:</a:t>
            </a:r>
            <a:endParaRPr lang="es-ES" dirty="0"/>
          </a:p>
          <a:p>
            <a:pPr marL="0" indent="0" algn="just">
              <a:buNone/>
            </a:pPr>
            <a:r>
              <a:rPr lang="es-ES" b="1" dirty="0">
                <a:ea typeface="+mn-lt"/>
                <a:cs typeface="+mn-lt"/>
              </a:rPr>
              <a:t>a)</a:t>
            </a:r>
            <a:r>
              <a:rPr lang="es-ES" dirty="0">
                <a:ea typeface="+mn-lt"/>
                <a:cs typeface="+mn-lt"/>
              </a:rPr>
              <a:t>A María, contratada como desarrolladora de aplicaciones informáticas con categoría de técnico superior mediante un contrato por circunstancias de la producción, se le van a pagar según su contrato 1450 € mensuales, mientras que el convenio de su empresa establece una retribución de 1100 € para su categoría. </a:t>
            </a:r>
            <a:r>
              <a:rPr lang="es-ES" dirty="0">
                <a:highlight>
                  <a:srgbClr val="000000"/>
                </a:highlight>
                <a:ea typeface="+mn-lt"/>
                <a:cs typeface="+mn-lt"/>
              </a:rPr>
              <a:t>Si. Se aplica la norma más favorable</a:t>
            </a:r>
            <a:endParaRPr lang="es-ES" dirty="0">
              <a:highlight>
                <a:srgbClr val="000000"/>
              </a:highlight>
            </a:endParaRPr>
          </a:p>
          <a:p>
            <a:pPr marL="0" indent="0" algn="just">
              <a:buNone/>
            </a:pPr>
            <a:r>
              <a:rPr lang="es-ES" b="1" dirty="0">
                <a:ea typeface="+mn-lt"/>
                <a:cs typeface="+mn-lt"/>
              </a:rPr>
              <a:t>b)</a:t>
            </a:r>
            <a:r>
              <a:rPr lang="es-ES" dirty="0">
                <a:ea typeface="+mn-lt"/>
                <a:cs typeface="+mn-lt"/>
              </a:rPr>
              <a:t>En una empresa se está negociando el convenio colectivo y se habla de realizar 42 horas a la semana en cómputo anual a cambio de un incremento del salario del 5 %, cuando la jornada máxima anual según el Estatuto de los Trabajadores es de 40 horas semanales. </a:t>
            </a:r>
            <a:r>
              <a:rPr lang="ar" dirty="0">
                <a:ea typeface="+mn-lt"/>
                <a:cs typeface="+mn-lt"/>
              </a:rPr>
              <a:t>¿</a:t>
            </a:r>
            <a:r>
              <a:rPr lang="es-ES" dirty="0">
                <a:ea typeface="+mn-lt"/>
                <a:cs typeface="+mn-lt"/>
              </a:rPr>
              <a:t>Se puede pactar esa jornada en un convenio </a:t>
            </a:r>
            <a:r>
              <a:rPr lang="es-ES" dirty="0" err="1">
                <a:ea typeface="+mn-lt"/>
                <a:cs typeface="+mn-lt"/>
              </a:rPr>
              <a:t>colectivo?</a:t>
            </a:r>
            <a:r>
              <a:rPr lang="es-ES" dirty="0" err="1">
                <a:highlight>
                  <a:srgbClr val="000000"/>
                </a:highlight>
                <a:ea typeface="+mn-lt"/>
                <a:cs typeface="+mn-lt"/>
              </a:rPr>
              <a:t>Np</a:t>
            </a:r>
            <a:r>
              <a:rPr lang="es-ES" dirty="0">
                <a:highlight>
                  <a:srgbClr val="000000"/>
                </a:highlight>
                <a:ea typeface="+mn-lt"/>
                <a:cs typeface="+mn-lt"/>
              </a:rPr>
              <a:t>, por el </a:t>
            </a:r>
            <a:r>
              <a:rPr lang="es-ES" dirty="0" err="1">
                <a:highlight>
                  <a:srgbClr val="000000"/>
                </a:highlight>
                <a:ea typeface="+mn-lt"/>
                <a:cs typeface="+mn-lt"/>
              </a:rPr>
              <a:t>ppio</a:t>
            </a:r>
            <a:r>
              <a:rPr lang="es-ES" dirty="0">
                <a:highlight>
                  <a:srgbClr val="000000"/>
                </a:highlight>
                <a:ea typeface="+mn-lt"/>
                <a:cs typeface="+mn-lt"/>
              </a:rPr>
              <a:t> de norma mínima</a:t>
            </a:r>
          </a:p>
          <a:p>
            <a:pPr marL="0" indent="0" algn="just">
              <a:buNone/>
            </a:pPr>
            <a:r>
              <a:rPr lang="es-ES" b="1" dirty="0">
                <a:ea typeface="+mn-lt"/>
                <a:cs typeface="+mn-lt"/>
              </a:rPr>
              <a:t>c)</a:t>
            </a:r>
            <a:r>
              <a:rPr lang="es-ES" dirty="0">
                <a:ea typeface="+mn-lt"/>
                <a:cs typeface="+mn-lt"/>
              </a:rPr>
              <a:t>A una persona que trabaja en una empresa panificadora le ofrecen la posibilidad de renunciar a cinco días de vacaciones de los 35 días naturales que reconoce el contrato que había firmado. A cambio, la compañía le plantea pagarle esos días con el doble del salario fijado en su convenio colectivo. </a:t>
            </a:r>
            <a:r>
              <a:rPr lang="es-ES" dirty="0">
                <a:solidFill>
                  <a:srgbClr val="FF0000"/>
                </a:solidFill>
                <a:ea typeface="+mn-lt"/>
                <a:cs typeface="+mn-lt"/>
              </a:rPr>
              <a:t>S</a:t>
            </a:r>
            <a:r>
              <a:rPr lang="es-ES" dirty="0">
                <a:highlight>
                  <a:srgbClr val="000000"/>
                </a:highlight>
                <a:ea typeface="+mn-lt"/>
                <a:cs typeface="+mn-lt"/>
              </a:rPr>
              <a:t>i ,por el </a:t>
            </a:r>
            <a:r>
              <a:rPr lang="es-ES" err="1">
                <a:highlight>
                  <a:srgbClr val="000000"/>
                </a:highlight>
                <a:ea typeface="+mn-lt"/>
                <a:cs typeface="+mn-lt"/>
              </a:rPr>
              <a:t>ppio</a:t>
            </a:r>
            <a:r>
              <a:rPr lang="es-ES" dirty="0">
                <a:highlight>
                  <a:srgbClr val="000000"/>
                </a:highlight>
                <a:ea typeface="+mn-lt"/>
                <a:cs typeface="+mn-lt"/>
              </a:rPr>
              <a:t> de irrenunciabilidad de derechas, ya que no renuncia a </a:t>
            </a:r>
            <a:r>
              <a:rPr lang="es-ES" err="1">
                <a:highlight>
                  <a:srgbClr val="000000"/>
                </a:highlight>
                <a:ea typeface="+mn-lt"/>
                <a:cs typeface="+mn-lt"/>
              </a:rPr>
              <a:t>dchos</a:t>
            </a:r>
            <a:r>
              <a:rPr lang="es-ES" dirty="0">
                <a:highlight>
                  <a:srgbClr val="000000"/>
                </a:highlight>
                <a:ea typeface="+mn-lt"/>
                <a:cs typeface="+mn-lt"/>
              </a:rPr>
              <a:t> que le reconoce la ley</a:t>
            </a:r>
          </a:p>
          <a:p>
            <a:pPr marL="0" indent="0">
              <a:buNone/>
            </a:pPr>
            <a:endParaRPr lang="es-ES"/>
          </a:p>
        </p:txBody>
      </p:sp>
    </p:spTree>
    <p:extLst>
      <p:ext uri="{BB962C8B-B14F-4D97-AF65-F5344CB8AC3E}">
        <p14:creationId xmlns:p14="http://schemas.microsoft.com/office/powerpoint/2010/main" val="2682869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A5ED585-FEBB-4DAD-84C0-97BEE6C36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8933" y="4841194"/>
            <a:ext cx="1737401" cy="959536"/>
          </a:xfrm>
          <a:custGeom>
            <a:avLst/>
            <a:gdLst/>
            <a:ahLst/>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EF6AC352-A720-4DB3-87CA-A33B0607CA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8ECBFEF8-9038-4E5E-A5F1-E4DC23035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n 4" descr="Imagen que contiene Tabla&#10;&#10;Descripción generada automáticamente">
            <a:extLst>
              <a:ext uri="{FF2B5EF4-FFF2-40B4-BE49-F238E27FC236}">
                <a16:creationId xmlns:a16="http://schemas.microsoft.com/office/drawing/2014/main" id="{EE40983C-B355-150A-7BA2-5829FFEBD056}"/>
              </a:ext>
            </a:extLst>
          </p:cNvPr>
          <p:cNvPicPr>
            <a:picLocks noGrp="1" noChangeAspect="1"/>
          </p:cNvPicPr>
          <p:nvPr>
            <p:ph idx="1"/>
          </p:nvPr>
        </p:nvPicPr>
        <p:blipFill rotWithShape="1">
          <a:blip r:embed="rId2"/>
          <a:srcRect t="456" r="1" b="6306"/>
          <a:stretch/>
        </p:blipFill>
        <p:spPr>
          <a:xfrm>
            <a:off x="340670" y="-700854"/>
            <a:ext cx="11668636" cy="6391879"/>
          </a:xfrm>
          <a:custGeom>
            <a:avLst/>
            <a:gdLst/>
            <a:ahLst/>
            <a:cxnLst/>
            <a:rect l="l" t="t" r="r" b="b"/>
            <a:pathLst>
              <a:path w="11668636" h="6391879">
                <a:moveTo>
                  <a:pt x="82200" y="0"/>
                </a:moveTo>
                <a:lnTo>
                  <a:pt x="11586436" y="0"/>
                </a:lnTo>
                <a:cubicBezTo>
                  <a:pt x="11631834" y="0"/>
                  <a:pt x="11668636" y="36802"/>
                  <a:pt x="11668636" y="82200"/>
                </a:cubicBezTo>
                <a:lnTo>
                  <a:pt x="11668636" y="6309679"/>
                </a:lnTo>
                <a:cubicBezTo>
                  <a:pt x="11668636" y="6355077"/>
                  <a:pt x="11631834" y="6391879"/>
                  <a:pt x="11586436" y="6391879"/>
                </a:cubicBezTo>
                <a:lnTo>
                  <a:pt x="82200" y="6391879"/>
                </a:lnTo>
                <a:cubicBezTo>
                  <a:pt x="36802" y="6391879"/>
                  <a:pt x="0" y="6355077"/>
                  <a:pt x="0" y="6309679"/>
                </a:cubicBezTo>
                <a:lnTo>
                  <a:pt x="0" y="82200"/>
                </a:lnTo>
                <a:cubicBezTo>
                  <a:pt x="0" y="36802"/>
                  <a:pt x="36802" y="0"/>
                  <a:pt x="82200" y="0"/>
                </a:cubicBezTo>
                <a:close/>
              </a:path>
            </a:pathLst>
          </a:custGeom>
        </p:spPr>
      </p:pic>
      <p:sp>
        <p:nvSpPr>
          <p:cNvPr id="15" name="Arc 14">
            <a:extLst>
              <a:ext uri="{FF2B5EF4-FFF2-40B4-BE49-F238E27FC236}">
                <a16:creationId xmlns:a16="http://schemas.microsoft.com/office/drawing/2014/main" id="{F37E8EB2-7BE0-4F3D-921C-F4E9C2C149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7715">
            <a:off x="8958979" y="368138"/>
            <a:ext cx="2987899" cy="2987899"/>
          </a:xfrm>
          <a:prstGeom prst="arc">
            <a:avLst>
              <a:gd name="adj1" fmla="val 16200000"/>
              <a:gd name="adj2" fmla="val 2287352"/>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E77AE46B-A945-4A7E-9911-903176079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69" y="5694291"/>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46058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2EB741C9-15E9-F271-3307-6A2AE91A8797}"/>
              </a:ext>
            </a:extLst>
          </p:cNvPr>
          <p:cNvSpPr>
            <a:spLocks noGrp="1"/>
          </p:cNvSpPr>
          <p:nvPr>
            <p:ph type="title"/>
          </p:nvPr>
        </p:nvSpPr>
        <p:spPr>
          <a:xfrm>
            <a:off x="838200" y="365125"/>
            <a:ext cx="5558489" cy="1325563"/>
          </a:xfrm>
        </p:spPr>
        <p:txBody>
          <a:bodyPr>
            <a:normAutofit/>
          </a:bodyPr>
          <a:lstStyle/>
          <a:p>
            <a:r>
              <a:rPr lang="es-ES"/>
              <a:t>Actividades</a:t>
            </a:r>
          </a:p>
        </p:txBody>
      </p:sp>
      <p:sp>
        <p:nvSpPr>
          <p:cNvPr id="17" name="Freeform: Shape 9">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353596D6-BB5E-5EDE-BED3-6211DC8BB900}"/>
              </a:ext>
            </a:extLst>
          </p:cNvPr>
          <p:cNvSpPr>
            <a:spLocks noGrp="1"/>
          </p:cNvSpPr>
          <p:nvPr>
            <p:ph idx="1"/>
          </p:nvPr>
        </p:nvSpPr>
        <p:spPr>
          <a:xfrm>
            <a:off x="838200" y="1825625"/>
            <a:ext cx="5558489" cy="4351338"/>
          </a:xfrm>
        </p:spPr>
        <p:txBody>
          <a:bodyPr vert="horz" lIns="91440" tIns="45720" rIns="91440" bIns="45720" rtlCol="0">
            <a:normAutofit/>
          </a:bodyPr>
          <a:lstStyle/>
          <a:p>
            <a:pPr marL="0" indent="0">
              <a:buNone/>
            </a:pPr>
            <a:r>
              <a:rPr lang="es-ES" sz="2200" b="1">
                <a:ea typeface="+mn-lt"/>
                <a:cs typeface="+mn-lt"/>
              </a:rPr>
              <a:t>9.</a:t>
            </a:r>
            <a:r>
              <a:rPr lang="es-ES" sz="2200">
                <a:ea typeface="+mn-lt"/>
                <a:cs typeface="+mn-lt"/>
              </a:rPr>
              <a:t>Clemente, que trabaja como electricista en una constructora, va a ser padre por primera vez y disfrutará del permiso por nacimiento de hijo o hija. Además de la prestación de la Seguridad Social, en el convenio colectivo del sector al que pertenece su empresa se conceden tres</a:t>
            </a:r>
            <a:r>
              <a:rPr lang="ar" sz="2200">
                <a:ea typeface="+mn-lt"/>
                <a:cs typeface="+mn-lt"/>
              </a:rPr>
              <a:t> </a:t>
            </a:r>
            <a:r>
              <a:rPr lang="ar" sz="2200" err="1">
                <a:ea typeface="+mn-lt"/>
                <a:cs typeface="+mn-lt"/>
              </a:rPr>
              <a:t>días</a:t>
            </a:r>
            <a:r>
              <a:rPr lang="ar" sz="2200">
                <a:ea typeface="+mn-lt"/>
                <a:cs typeface="+mn-lt"/>
              </a:rPr>
              <a:t> </a:t>
            </a:r>
            <a:r>
              <a:rPr lang="ar" sz="2200" err="1">
                <a:ea typeface="+mn-lt"/>
                <a:cs typeface="+mn-lt"/>
              </a:rPr>
              <a:t>de</a:t>
            </a:r>
            <a:r>
              <a:rPr lang="ar" sz="2200">
                <a:ea typeface="+mn-lt"/>
                <a:cs typeface="+mn-lt"/>
              </a:rPr>
              <a:t> </a:t>
            </a:r>
            <a:r>
              <a:rPr lang="ar" sz="2200" err="1">
                <a:ea typeface="+mn-lt"/>
                <a:cs typeface="+mn-lt"/>
              </a:rPr>
              <a:t>permiso</a:t>
            </a:r>
            <a:r>
              <a:rPr lang="ar" sz="2200">
                <a:ea typeface="+mn-lt"/>
                <a:cs typeface="+mn-lt"/>
              </a:rPr>
              <a:t> </a:t>
            </a:r>
            <a:r>
              <a:rPr lang="ar" sz="2200" err="1">
                <a:ea typeface="+mn-lt"/>
                <a:cs typeface="+mn-lt"/>
              </a:rPr>
              <a:t>retribuido</a:t>
            </a:r>
            <a:r>
              <a:rPr lang="es-ES" sz="2200">
                <a:ea typeface="+mn-lt"/>
                <a:cs typeface="+mn-lt"/>
              </a:rPr>
              <a:t>, que se han negociado en el último convenio. </a:t>
            </a:r>
            <a:r>
              <a:rPr lang="ar" sz="2200">
                <a:ea typeface="+mn-lt"/>
                <a:cs typeface="+mn-lt"/>
              </a:rPr>
              <a:t>¿</a:t>
            </a:r>
            <a:r>
              <a:rPr lang="ar" sz="2200" err="1">
                <a:ea typeface="+mn-lt"/>
                <a:cs typeface="+mn-lt"/>
              </a:rPr>
              <a:t>Es</a:t>
            </a:r>
            <a:r>
              <a:rPr lang="ar" sz="2200">
                <a:ea typeface="+mn-lt"/>
                <a:cs typeface="+mn-lt"/>
              </a:rPr>
              <a:t> </a:t>
            </a:r>
            <a:r>
              <a:rPr lang="ar" sz="2200" err="1">
                <a:ea typeface="+mn-lt"/>
                <a:cs typeface="+mn-lt"/>
              </a:rPr>
              <a:t>legal</a:t>
            </a:r>
            <a:r>
              <a:rPr lang="ar" sz="2200">
                <a:ea typeface="+mn-lt"/>
                <a:cs typeface="+mn-lt"/>
              </a:rPr>
              <a:t> </a:t>
            </a:r>
            <a:r>
              <a:rPr lang="ar" sz="2200" err="1">
                <a:ea typeface="+mn-lt"/>
                <a:cs typeface="+mn-lt"/>
              </a:rPr>
              <a:t>que</a:t>
            </a:r>
            <a:r>
              <a:rPr lang="ar" sz="2200">
                <a:ea typeface="+mn-lt"/>
                <a:cs typeface="+mn-lt"/>
              </a:rPr>
              <a:t> </a:t>
            </a:r>
            <a:r>
              <a:rPr lang="es-ES" sz="2200">
                <a:ea typeface="+mn-lt"/>
                <a:cs typeface="+mn-lt"/>
              </a:rPr>
              <a:t>dicho convenio establezca más días de permiso que los que señala la ley?</a:t>
            </a:r>
            <a:endParaRPr lang="es-ES" sz="2200"/>
          </a:p>
        </p:txBody>
      </p:sp>
      <p:sp>
        <p:nvSpPr>
          <p:cNvPr id="19" name="Oval 11">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Block Arc 13">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30818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1CCB70-8C8B-EE90-60F5-082EEBD519B4}"/>
              </a:ext>
            </a:extLst>
          </p:cNvPr>
          <p:cNvSpPr>
            <a:spLocks noGrp="1"/>
          </p:cNvSpPr>
          <p:nvPr>
            <p:ph type="title"/>
          </p:nvPr>
        </p:nvSpPr>
        <p:spPr/>
        <p:txBody>
          <a:bodyPr>
            <a:normAutofit/>
          </a:bodyPr>
          <a:lstStyle/>
          <a:p>
            <a:r>
              <a:rPr lang="es-ES" dirty="0"/>
              <a:t>Para revisar</a:t>
            </a:r>
          </a:p>
        </p:txBody>
      </p:sp>
      <p:sp>
        <p:nvSpPr>
          <p:cNvPr id="3" name="Marcador de contenido 2">
            <a:extLst>
              <a:ext uri="{FF2B5EF4-FFF2-40B4-BE49-F238E27FC236}">
                <a16:creationId xmlns:a16="http://schemas.microsoft.com/office/drawing/2014/main" id="{A8C6E62C-49AB-C496-867C-F359ED73272E}"/>
              </a:ext>
            </a:extLst>
          </p:cNvPr>
          <p:cNvSpPr>
            <a:spLocks noGrp="1"/>
          </p:cNvSpPr>
          <p:nvPr>
            <p:ph idx="1"/>
          </p:nvPr>
        </p:nvSpPr>
        <p:spPr/>
        <p:txBody>
          <a:bodyPr vert="horz" lIns="91440" tIns="45720" rIns="91440" bIns="45720" rtlCol="0" anchor="t">
            <a:normAutofit/>
          </a:bodyPr>
          <a:lstStyle/>
          <a:p>
            <a:pPr marL="0" indent="0">
              <a:buNone/>
            </a:pPr>
            <a:r>
              <a:rPr lang="es-ES" dirty="0">
                <a:ea typeface="+mn-lt"/>
                <a:cs typeface="+mn-lt"/>
                <a:hlinkClick r:id="rId2"/>
              </a:rPr>
              <a:t>https://docs.google.com/forms/d/1Ypgouurljgd4IjD7eq2MsaAY90OpcK4SLxVhVb5KQ8w/viewform?edit_requested=true</a:t>
            </a:r>
            <a:endParaRPr lang="es-ES">
              <a:ea typeface="+mn-lt"/>
              <a:cs typeface="+mn-lt"/>
            </a:endParaRPr>
          </a:p>
          <a:p>
            <a:pPr marL="0" indent="0">
              <a:buNone/>
            </a:pPr>
            <a:endParaRPr lang="es-ES" dirty="0"/>
          </a:p>
          <a:p>
            <a:pPr marL="0" indent="0">
              <a:buNone/>
            </a:pPr>
            <a:r>
              <a:rPr lang="es-ES" dirty="0">
                <a:ea typeface="+mn-lt"/>
                <a:cs typeface="+mn-lt"/>
                <a:hlinkClick r:id="rId3"/>
              </a:rPr>
              <a:t>https://sites.google.com/view/aquihayfol/1-derecho-laboral#h.p_xhvtGk9cKurE</a:t>
            </a:r>
            <a:r>
              <a:rPr lang="es-ES" dirty="0">
                <a:ea typeface="+mn-lt"/>
                <a:cs typeface="+mn-lt"/>
              </a:rPr>
              <a:t> </a:t>
            </a:r>
            <a:endParaRPr lang="es-ES"/>
          </a:p>
        </p:txBody>
      </p:sp>
    </p:spTree>
    <p:extLst>
      <p:ext uri="{BB962C8B-B14F-4D97-AF65-F5344CB8AC3E}">
        <p14:creationId xmlns:p14="http://schemas.microsoft.com/office/powerpoint/2010/main" val="240048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4" descr="Diagrama&#10;&#10;Descripción generada automáticamente">
            <a:extLst>
              <a:ext uri="{FF2B5EF4-FFF2-40B4-BE49-F238E27FC236}">
                <a16:creationId xmlns:a16="http://schemas.microsoft.com/office/drawing/2014/main" id="{92B8D6F3-3DDB-210D-9A37-8BD116FBE429}"/>
              </a:ext>
            </a:extLst>
          </p:cNvPr>
          <p:cNvPicPr>
            <a:picLocks noGrp="1" noChangeAspect="1"/>
          </p:cNvPicPr>
          <p:nvPr>
            <p:ph idx="1"/>
          </p:nvPr>
        </p:nvPicPr>
        <p:blipFill>
          <a:blip r:embed="rId2"/>
          <a:stretch>
            <a:fillRect/>
          </a:stretch>
        </p:blipFill>
        <p:spPr>
          <a:xfrm>
            <a:off x="873389" y="186606"/>
            <a:ext cx="9611333" cy="6533930"/>
          </a:xfrm>
        </p:spPr>
      </p:pic>
      <p:cxnSp>
        <p:nvCxnSpPr>
          <p:cNvPr id="2" name="Conector recto de flecha 1">
            <a:extLst>
              <a:ext uri="{FF2B5EF4-FFF2-40B4-BE49-F238E27FC236}">
                <a16:creationId xmlns:a16="http://schemas.microsoft.com/office/drawing/2014/main" id="{C7C0F50B-29EF-D9A2-8B93-86BA04CA46A2}"/>
              </a:ext>
            </a:extLst>
          </p:cNvPr>
          <p:cNvCxnSpPr/>
          <p:nvPr/>
        </p:nvCxnSpPr>
        <p:spPr>
          <a:xfrm flipH="1" flipV="1">
            <a:off x="6667500" y="3552825"/>
            <a:ext cx="790575" cy="723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 name="Conector recto de flecha 2">
            <a:extLst>
              <a:ext uri="{FF2B5EF4-FFF2-40B4-BE49-F238E27FC236}">
                <a16:creationId xmlns:a16="http://schemas.microsoft.com/office/drawing/2014/main" id="{42E43109-3AAE-AACA-1F7D-5A8B906092D9}"/>
              </a:ext>
            </a:extLst>
          </p:cNvPr>
          <p:cNvCxnSpPr/>
          <p:nvPr/>
        </p:nvCxnSpPr>
        <p:spPr>
          <a:xfrm flipV="1">
            <a:off x="1910248" y="4637649"/>
            <a:ext cx="7979132" cy="56851"/>
          </a:xfrm>
          <a:prstGeom prst="straightConnector1">
            <a:avLst/>
          </a:prstGeom>
        </p:spPr>
        <p:style>
          <a:lnRef idx="1">
            <a:schemeClr val="dk1"/>
          </a:lnRef>
          <a:fillRef idx="0">
            <a:schemeClr val="dk1"/>
          </a:fillRef>
          <a:effectRef idx="0">
            <a:schemeClr val="dk1"/>
          </a:effectRef>
          <a:fontRef idx="minor">
            <a:schemeClr val="tx1"/>
          </a:fontRef>
        </p:style>
      </p:cxnSp>
      <p:sp>
        <p:nvSpPr>
          <p:cNvPr id="5" name="CuadroTexto 4">
            <a:extLst>
              <a:ext uri="{FF2B5EF4-FFF2-40B4-BE49-F238E27FC236}">
                <a16:creationId xmlns:a16="http://schemas.microsoft.com/office/drawing/2014/main" id="{60E41C93-D3AE-A756-F0FF-C31842A9F3F9}"/>
              </a:ext>
            </a:extLst>
          </p:cNvPr>
          <p:cNvSpPr txBox="1"/>
          <p:nvPr/>
        </p:nvSpPr>
        <p:spPr>
          <a:xfrm>
            <a:off x="7905749" y="6104659"/>
            <a:ext cx="2389909" cy="369332"/>
          </a:xfrm>
          <a:prstGeom prst="rect">
            <a:avLst/>
          </a:prstGeom>
          <a:solidFill>
            <a:schemeClr val="accent1">
              <a:lumMod val="40000"/>
              <a:lumOff val="6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t>Profesional y local</a:t>
            </a:r>
          </a:p>
        </p:txBody>
      </p:sp>
      <mc:AlternateContent xmlns:mc="http://schemas.openxmlformats.org/markup-compatibility/2006" xmlns:p14="http://schemas.microsoft.com/office/powerpoint/2010/main">
        <mc:Choice Requires="p14">
          <p:contentPart p14:bwMode="auto" r:id="rId3">
            <p14:nvContentPartPr>
              <p14:cNvPr id="8" name="Entrada de lápiz 7">
                <a:extLst>
                  <a:ext uri="{FF2B5EF4-FFF2-40B4-BE49-F238E27FC236}">
                    <a16:creationId xmlns:a16="http://schemas.microsoft.com/office/drawing/2014/main" id="{CE631285-BD37-A912-5245-62EC7D69CE46}"/>
                  </a:ext>
                </a:extLst>
              </p14:cNvPr>
              <p14:cNvContentPartPr/>
              <p14:nvPr/>
            </p14:nvContentPartPr>
            <p14:xfrm>
              <a:off x="7978588" y="6377178"/>
              <a:ext cx="1016697" cy="114028"/>
            </p14:xfrm>
          </p:contentPart>
        </mc:Choice>
        <mc:Fallback xmlns="">
          <p:pic>
            <p:nvPicPr>
              <p:cNvPr id="8" name="Entrada de lápiz 7">
                <a:extLst>
                  <a:ext uri="{FF2B5EF4-FFF2-40B4-BE49-F238E27FC236}">
                    <a16:creationId xmlns:a16="http://schemas.microsoft.com/office/drawing/2014/main" id="{CE631285-BD37-A912-5245-62EC7D69CE46}"/>
                  </a:ext>
                </a:extLst>
              </p:cNvPr>
              <p:cNvPicPr/>
              <p:nvPr/>
            </p:nvPicPr>
            <p:blipFill>
              <a:blip r:embed="rId8"/>
              <a:stretch>
                <a:fillRect/>
              </a:stretch>
            </p:blipFill>
            <p:spPr>
              <a:xfrm>
                <a:off x="7960953" y="6359608"/>
                <a:ext cx="1052326" cy="149527"/>
              </a:xfrm>
              <a:prstGeom prst="rect">
                <a:avLst/>
              </a:prstGeom>
            </p:spPr>
          </p:pic>
        </mc:Fallback>
      </mc:AlternateContent>
    </p:spTree>
    <p:extLst>
      <p:ext uri="{BB962C8B-B14F-4D97-AF65-F5344CB8AC3E}">
        <p14:creationId xmlns:p14="http://schemas.microsoft.com/office/powerpoint/2010/main" val="1408832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FDB5A09-DF96-8BC9-C5B2-6AEBACB8262C}"/>
              </a:ext>
            </a:extLst>
          </p:cNvPr>
          <p:cNvSpPr>
            <a:spLocks noGrp="1"/>
          </p:cNvSpPr>
          <p:nvPr>
            <p:ph idx="1"/>
          </p:nvPr>
        </p:nvSpPr>
        <p:spPr/>
        <p:txBody>
          <a:bodyPr vert="horz" lIns="91440" tIns="45720" rIns="91440" bIns="45720" rtlCol="0" anchor="t">
            <a:normAutofit/>
          </a:bodyPr>
          <a:lstStyle/>
          <a:p>
            <a:r>
              <a:rPr lang="es-ES" dirty="0">
                <a:latin typeface="Times"/>
                <a:cs typeface="Times"/>
                <a:hlinkClick r:id="rId2"/>
              </a:rPr>
              <a:t>https://view.genial.ly/5d95dd8e6235470f61efa077/learning-experience-challenges-une-cada-norma-con-su-fuente</a:t>
            </a:r>
            <a:r>
              <a:rPr lang="es-ES" dirty="0">
                <a:latin typeface="Times"/>
                <a:cs typeface="Times"/>
              </a:rPr>
              <a:t> </a:t>
            </a:r>
          </a:p>
          <a:p>
            <a:r>
              <a:rPr lang="es-ES" dirty="0">
                <a:latin typeface="Times"/>
                <a:cs typeface="Times"/>
                <a:hlinkClick r:id="rId3"/>
              </a:rPr>
              <a:t>https://view.genial.ly/5f7f0d266193660d35fb5064/learning-experience-challenges-ordena-las-fuentes-del-derecho-del-trabajo</a:t>
            </a:r>
            <a:r>
              <a:rPr lang="es-ES" dirty="0">
                <a:latin typeface="Times"/>
                <a:cs typeface="Times"/>
              </a:rPr>
              <a:t> </a:t>
            </a:r>
          </a:p>
          <a:p>
            <a:r>
              <a:rPr lang="es-ES" dirty="0">
                <a:latin typeface="Times"/>
                <a:cs typeface="Times"/>
                <a:hlinkClick r:id="rId4"/>
              </a:rPr>
              <a:t>https://view.genial.ly/5f185c55fbeabf0cf7b3b5ef/interactive-content-jerarquia-normativa</a:t>
            </a:r>
            <a:r>
              <a:rPr lang="es-ES" dirty="0">
                <a:latin typeface="Times"/>
                <a:cs typeface="Times"/>
              </a:rPr>
              <a:t> </a:t>
            </a:r>
          </a:p>
        </p:txBody>
      </p:sp>
    </p:spTree>
    <p:extLst>
      <p:ext uri="{BB962C8B-B14F-4D97-AF65-F5344CB8AC3E}">
        <p14:creationId xmlns:p14="http://schemas.microsoft.com/office/powerpoint/2010/main" val="1816274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descr="Interfaz de usuario gráfica, Texto, Aplicación, Correo electrónico&#10;&#10;Descripción generada automáticamente">
            <a:extLst>
              <a:ext uri="{FF2B5EF4-FFF2-40B4-BE49-F238E27FC236}">
                <a16:creationId xmlns:a16="http://schemas.microsoft.com/office/drawing/2014/main" id="{B078BC9B-B80B-AC49-D727-4A6D0707170B}"/>
              </a:ext>
            </a:extLst>
          </p:cNvPr>
          <p:cNvPicPr>
            <a:picLocks noGrp="1" noChangeAspect="1"/>
          </p:cNvPicPr>
          <p:nvPr>
            <p:ph idx="1"/>
          </p:nvPr>
        </p:nvPicPr>
        <p:blipFill>
          <a:blip r:embed="rId2"/>
          <a:stretch>
            <a:fillRect/>
          </a:stretch>
        </p:blipFill>
        <p:spPr>
          <a:xfrm>
            <a:off x="1896751" y="704192"/>
            <a:ext cx="9361780" cy="4981175"/>
          </a:xfrm>
        </p:spPr>
      </p:pic>
    </p:spTree>
    <p:extLst>
      <p:ext uri="{BB962C8B-B14F-4D97-AF65-F5344CB8AC3E}">
        <p14:creationId xmlns:p14="http://schemas.microsoft.com/office/powerpoint/2010/main" val="794296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B191EF-80F0-30DC-4785-EA7381F664B5}"/>
              </a:ext>
            </a:extLst>
          </p:cNvPr>
          <p:cNvSpPr>
            <a:spLocks noGrp="1"/>
          </p:cNvSpPr>
          <p:nvPr>
            <p:ph type="title"/>
          </p:nvPr>
        </p:nvSpPr>
        <p:spPr/>
        <p:txBody>
          <a:bodyPr/>
          <a:lstStyle/>
          <a:p>
            <a:r>
              <a:rPr lang="es-ES"/>
              <a:t>ACTOS LEGISLATIVOS UE</a:t>
            </a:r>
          </a:p>
        </p:txBody>
      </p:sp>
      <p:pic>
        <p:nvPicPr>
          <p:cNvPr id="4" name="Imagen 4" descr="Texto&#10;&#10;Descripción generada automáticamente">
            <a:extLst>
              <a:ext uri="{FF2B5EF4-FFF2-40B4-BE49-F238E27FC236}">
                <a16:creationId xmlns:a16="http://schemas.microsoft.com/office/drawing/2014/main" id="{3FA3BE26-454E-0A7D-F98F-E538CDB32B8C}"/>
              </a:ext>
            </a:extLst>
          </p:cNvPr>
          <p:cNvPicPr>
            <a:picLocks noGrp="1" noChangeAspect="1"/>
          </p:cNvPicPr>
          <p:nvPr>
            <p:ph idx="1"/>
          </p:nvPr>
        </p:nvPicPr>
        <p:blipFill>
          <a:blip r:embed="rId2"/>
          <a:stretch>
            <a:fillRect/>
          </a:stretch>
        </p:blipFill>
        <p:spPr>
          <a:xfrm>
            <a:off x="1499919" y="1351871"/>
            <a:ext cx="8487672" cy="5181060"/>
          </a:xfrm>
        </p:spPr>
      </p:pic>
    </p:spTree>
    <p:extLst>
      <p:ext uri="{BB962C8B-B14F-4D97-AF65-F5344CB8AC3E}">
        <p14:creationId xmlns:p14="http://schemas.microsoft.com/office/powerpoint/2010/main" val="2724518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18497C6-0683-2CDE-E19A-A7D71722E857}"/>
              </a:ext>
            </a:extLst>
          </p:cNvPr>
          <p:cNvSpPr>
            <a:spLocks noGrp="1"/>
          </p:cNvSpPr>
          <p:nvPr>
            <p:ph idx="1"/>
          </p:nvPr>
        </p:nvSpPr>
        <p:spPr>
          <a:xfrm>
            <a:off x="838200" y="819210"/>
            <a:ext cx="10515600" cy="4866157"/>
          </a:xfrm>
        </p:spPr>
        <p:txBody>
          <a:bodyPr vert="horz" lIns="91440" tIns="45720" rIns="91440" bIns="45720" rtlCol="0" anchor="t">
            <a:normAutofit/>
          </a:bodyPr>
          <a:lstStyle/>
          <a:p>
            <a:pPr marL="0" indent="0">
              <a:buNone/>
            </a:pPr>
            <a:r>
              <a:rPr lang="es-ES"/>
              <a:t>TRABAJAR EN EUROPA</a:t>
            </a:r>
          </a:p>
        </p:txBody>
      </p:sp>
      <p:sp>
        <p:nvSpPr>
          <p:cNvPr id="2" name="Marcador de contenido 2">
            <a:extLst>
              <a:ext uri="{FF2B5EF4-FFF2-40B4-BE49-F238E27FC236}">
                <a16:creationId xmlns:a16="http://schemas.microsoft.com/office/drawing/2014/main" id="{2B8E6D5E-BD00-6F03-B094-A395B9156BE0}"/>
              </a:ext>
            </a:extLst>
          </p:cNvPr>
          <p:cNvSpPr>
            <a:spLocks noGrp="1"/>
          </p:cNvSpPr>
          <p:nvPr/>
        </p:nvSpPr>
        <p:spPr>
          <a:xfrm>
            <a:off x="1291087" y="2275936"/>
            <a:ext cx="7467600" cy="4873752"/>
          </a:xfrm>
          <a:prstGeom prst="rect">
            <a:avLst/>
          </a:prstGeom>
        </p:spPr>
        <p:txBody>
          <a:bodyPr vert="horz">
            <a:normAutofit/>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r>
              <a:rPr lang="es-ES">
                <a:hlinkClick r:id="rId2"/>
              </a:rPr>
              <a:t>https://multimedia.europarl.europa.eu/es/your-eu-citizenship-rights_B001-ESN-170404INT_ev</a:t>
            </a:r>
            <a:endParaRPr lang="es-ES"/>
          </a:p>
          <a:p>
            <a:r>
              <a:rPr lang="es-ES">
                <a:hlinkClick r:id="rId3"/>
              </a:rPr>
              <a:t>https://es.euronews.com/2019/03/06/cuales-son-las-coberturas-sociales-de-los-europeos-que-trabajan-en-otro-pais-de-la-ue</a:t>
            </a:r>
            <a:endParaRPr lang="es-ES"/>
          </a:p>
          <a:p>
            <a:r>
              <a:rPr lang="es-ES">
                <a:hlinkClick r:id="rId4"/>
              </a:rPr>
              <a:t>https://loentiendo.com/pension-jubilacion-cotizaciones-extranjero/</a:t>
            </a:r>
            <a:endParaRPr lang="es-ES"/>
          </a:p>
          <a:p>
            <a:r>
              <a:rPr lang="en-US">
                <a:hlinkClick r:id="rId5"/>
              </a:rPr>
              <a:t>https://www.youtube.com/watch?v=txaE3Rpgwxs</a:t>
            </a:r>
            <a:r>
              <a:rPr lang="en-US"/>
              <a:t> </a:t>
            </a:r>
          </a:p>
        </p:txBody>
      </p:sp>
    </p:spTree>
    <p:extLst>
      <p:ext uri="{BB962C8B-B14F-4D97-AF65-F5344CB8AC3E}">
        <p14:creationId xmlns:p14="http://schemas.microsoft.com/office/powerpoint/2010/main" val="1333822876"/>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hapesVTI">
  <a:themeElements>
    <a:clrScheme name="Office">
      <a:dk1>
        <a:srgbClr val="000000"/>
      </a:dk1>
      <a:lt1>
        <a:srgbClr val="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Mirado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irador">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specto">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1D77853772F79F4C95BC356D293B9D0D" ma:contentTypeVersion="11" ma:contentTypeDescription="Crear nuevo documento." ma:contentTypeScope="" ma:versionID="28b088886e9270a42d53eb300231e340">
  <xsd:schema xmlns:xsd="http://www.w3.org/2001/XMLSchema" xmlns:xs="http://www.w3.org/2001/XMLSchema" xmlns:p="http://schemas.microsoft.com/office/2006/metadata/properties" xmlns:ns2="52280211-e147-47f3-b385-2a30019c8569" xmlns:ns3="00d51d2c-85f7-420d-ac62-c4d49cb05b94" targetNamespace="http://schemas.microsoft.com/office/2006/metadata/properties" ma:root="true" ma:fieldsID="f7f4e621ad4c2fc69ab6e01968d0183b" ns2:_="" ns3:_="">
    <xsd:import namespace="52280211-e147-47f3-b385-2a30019c8569"/>
    <xsd:import namespace="00d51d2c-85f7-420d-ac62-c4d49cb05b9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280211-e147-47f3-b385-2a30019c856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Etiquetas de imagen" ma:readOnly="false" ma:fieldId="{5cf76f15-5ced-4ddc-b409-7134ff3c332f}" ma:taxonomyMulti="true" ma:sspId="ce9d777a-ea4f-4e3c-b13b-b14f85f0e7c1"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0d51d2c-85f7-420d-ac62-c4d49cb05b94"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cb4280b1-a8fc-4072-aaa1-ee5aa63d3624}" ma:internalName="TaxCatchAll" ma:showField="CatchAllData" ma:web="00d51d2c-85f7-420d-ac62-c4d49cb05b9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52280211-e147-47f3-b385-2a30019c8569">
      <Terms xmlns="http://schemas.microsoft.com/office/infopath/2007/PartnerControls"/>
    </lcf76f155ced4ddcb4097134ff3c332f>
    <TaxCatchAll xmlns="00d51d2c-85f7-420d-ac62-c4d49cb05b94" xsi:nil="true"/>
  </documentManagement>
</p:properties>
</file>

<file path=customXml/itemProps1.xml><?xml version="1.0" encoding="utf-8"?>
<ds:datastoreItem xmlns:ds="http://schemas.openxmlformats.org/officeDocument/2006/customXml" ds:itemID="{63EBB41F-D229-4D59-89B2-C10867F85888}">
  <ds:schemaRefs>
    <ds:schemaRef ds:uri="http://schemas.microsoft.com/sharepoint/v3/contenttype/forms"/>
  </ds:schemaRefs>
</ds:datastoreItem>
</file>

<file path=customXml/itemProps2.xml><?xml version="1.0" encoding="utf-8"?>
<ds:datastoreItem xmlns:ds="http://schemas.openxmlformats.org/officeDocument/2006/customXml" ds:itemID="{8A186542-CE13-4892-BA5A-BFF099C524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2280211-e147-47f3-b385-2a30019c8569"/>
    <ds:schemaRef ds:uri="00d51d2c-85f7-420d-ac62-c4d49cb05b9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39001E6-FCFA-4C3B-BC30-66470EAC039C}">
  <ds:schemaRefs>
    <ds:schemaRef ds:uri="http://schemas.microsoft.com/office/2006/metadata/properties"/>
    <ds:schemaRef ds:uri="http://schemas.microsoft.com/office/infopath/2007/PartnerControls"/>
    <ds:schemaRef ds:uri="52280211-e147-47f3-b385-2a30019c8569"/>
    <ds:schemaRef ds:uri="00d51d2c-85f7-420d-ac62-c4d49cb05b94"/>
  </ds:schemaRefs>
</ds:datastoreItem>
</file>

<file path=docProps/app.xml><?xml version="1.0" encoding="utf-8"?>
<Properties xmlns="http://schemas.openxmlformats.org/officeDocument/2006/extended-properties" xmlns:vt="http://schemas.openxmlformats.org/officeDocument/2006/docPropsVTypes">
  <TotalTime>17</TotalTime>
  <Words>1440</Words>
  <Application>Microsoft Office PowerPoint</Application>
  <PresentationFormat>Panorámica</PresentationFormat>
  <Paragraphs>86</Paragraphs>
  <Slides>41</Slides>
  <Notes>0</Notes>
  <HiddenSlides>0</HiddenSlides>
  <MMClips>7</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41</vt:i4>
      </vt:variant>
    </vt:vector>
  </HeadingPairs>
  <TitlesOfParts>
    <vt:vector size="51" baseType="lpstr">
      <vt:lpstr>Arial</vt:lpstr>
      <vt:lpstr>Avenir Next LT Pro</vt:lpstr>
      <vt:lpstr>Calibri</vt:lpstr>
      <vt:lpstr>Century Schoolbook</vt:lpstr>
      <vt:lpstr>Times</vt:lpstr>
      <vt:lpstr>Tw Cen MT</vt:lpstr>
      <vt:lpstr>Wingdings</vt:lpstr>
      <vt:lpstr>Wingdings 2</vt:lpstr>
      <vt:lpstr>ShapesVTI</vt:lpstr>
      <vt:lpstr>Mirador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ACTOS LEGISLATIVOS UE</vt:lpstr>
      <vt:lpstr>Presentación de PowerPoint</vt:lpstr>
      <vt:lpstr>Presentación de PowerPoint</vt:lpstr>
      <vt:lpstr>ACTIVIDADES</vt:lpstr>
      <vt:lpstr>Presentación de PowerPoint</vt:lpstr>
      <vt:lpstr>https://ec.europa.eu/social/main.jsp?langId=es&amp;catId=849 </vt:lpstr>
      <vt:lpstr>CONTENIDO LABORAL DE LA CONSTITUCIÓN</vt:lpstr>
      <vt:lpstr>Presentación de PowerPoint</vt:lpstr>
      <vt:lpstr>¿ QUÉ ES LA OIT?</vt:lpstr>
      <vt:lpstr>¿QUÉ ES EL TRABAJO DECENTE PARA TÍ?</vt:lpstr>
      <vt:lpstr>Presentación de PowerPoint</vt:lpstr>
      <vt:lpstr>TRABAJO DECENTE PARA LA OIT</vt:lpstr>
      <vt:lpstr>¿ESTO ES  TRABAJO DECENTE?</vt:lpstr>
      <vt:lpstr>Presentación de PowerPoint</vt:lpstr>
      <vt:lpstr>Presentación de PowerPoint</vt:lpstr>
      <vt:lpstr>LEYES</vt:lpstr>
      <vt:lpstr>NORMAS CON FUERZA DE LEY</vt:lpstr>
      <vt:lpstr>LA INICIATIVA LEGISLATIVA</vt:lpstr>
      <vt:lpstr>LAS LEYES ORGÁNICAS</vt:lpstr>
      <vt:lpstr>Reglamentos</vt:lpstr>
      <vt:lpstr>Convenio colectivo</vt:lpstr>
      <vt:lpstr>Convenio</vt:lpstr>
      <vt:lpstr>Contrato de trabajo </vt:lpstr>
      <vt:lpstr>Usos y costumbres</vt:lpstr>
      <vt:lpstr>CAPTURA Y RESPONDE </vt:lpstr>
      <vt:lpstr>Presentación de PowerPoint</vt:lpstr>
      <vt:lpstr>Presentación de PowerPoint</vt:lpstr>
      <vt:lpstr>ACTIVIDAD</vt:lpstr>
      <vt:lpstr>ACTIVIDAD </vt:lpstr>
      <vt:lpstr>ACTIVIDAD</vt:lpstr>
      <vt:lpstr>Actividades </vt:lpstr>
      <vt:lpstr>Presentación de PowerPoint</vt:lpstr>
      <vt:lpstr>Actividades</vt:lpstr>
      <vt:lpstr>Para revisar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lastModifiedBy>Rodrigo Tapiador Cano</cp:lastModifiedBy>
  <cp:revision>234</cp:revision>
  <dcterms:created xsi:type="dcterms:W3CDTF">2022-09-19T09:36:41Z</dcterms:created>
  <dcterms:modified xsi:type="dcterms:W3CDTF">2023-11-21T16:23:43Z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0x0101001D77853772F79F4C95BC356D293B9D0D</vt:lpwstr>
  </property>
</Properties>
</file>